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21"/>
  </p:notesMasterIdLst>
  <p:sldIdLst>
    <p:sldId id="256" r:id="rId2"/>
    <p:sldId id="284" r:id="rId3"/>
    <p:sldId id="265" r:id="rId4"/>
    <p:sldId id="282" r:id="rId5"/>
    <p:sldId id="260" r:id="rId6"/>
    <p:sldId id="281" r:id="rId7"/>
    <p:sldId id="283" r:id="rId8"/>
    <p:sldId id="261" r:id="rId9"/>
    <p:sldId id="262" r:id="rId10"/>
    <p:sldId id="280" r:id="rId11"/>
    <p:sldId id="270" r:id="rId12"/>
    <p:sldId id="271" r:id="rId13"/>
    <p:sldId id="272" r:id="rId14"/>
    <p:sldId id="274" r:id="rId15"/>
    <p:sldId id="275" r:id="rId16"/>
    <p:sldId id="276" r:id="rId17"/>
    <p:sldId id="285" r:id="rId18"/>
    <p:sldId id="277" r:id="rId19"/>
    <p:sldId id="278" r:id="rId2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2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 autoAdjust="0"/>
    <p:restoredTop sz="94660"/>
  </p:normalViewPr>
  <p:slideViewPr>
    <p:cSldViewPr snapToGrid="0">
      <p:cViewPr>
        <p:scale>
          <a:sx n="100" d="100"/>
          <a:sy n="100" d="100"/>
        </p:scale>
        <p:origin x="-960" y="-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6B503B-1B5A-4F8E-A735-4D2F3FAAB21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4FA7CA16-9E7E-4777-BA3B-E7DCCBC6FA3F}">
      <dgm:prSet phldrT="[Texte]"/>
      <dgm:spPr>
        <a:gradFill flip="none" rotWithShape="0">
          <a:gsLst>
            <a:gs pos="0">
              <a:schemeClr val="accent5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5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5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2700000" scaled="1"/>
          <a:tileRect/>
        </a:gradFill>
      </dgm:spPr>
      <dgm:t>
        <a:bodyPr/>
        <a:lstStyle/>
        <a:p>
          <a:pPr algn="ctr"/>
          <a:r>
            <a:rPr lang="fr-FR" dirty="0"/>
            <a:t>Contextualisation</a:t>
          </a:r>
        </a:p>
      </dgm:t>
    </dgm:pt>
    <dgm:pt modelId="{449D9327-1EFF-43BC-B0CA-4971B6FF423F}" type="parTrans" cxnId="{8CC067B0-A6A5-4677-8241-11205DD2ED41}">
      <dgm:prSet/>
      <dgm:spPr/>
      <dgm:t>
        <a:bodyPr/>
        <a:lstStyle/>
        <a:p>
          <a:pPr algn="ctr"/>
          <a:endParaRPr lang="fr-FR"/>
        </a:p>
      </dgm:t>
    </dgm:pt>
    <dgm:pt modelId="{2CEED5B2-27A4-43BB-ACE5-6A86AAE7089B}" type="sibTrans" cxnId="{8CC067B0-A6A5-4677-8241-11205DD2ED41}">
      <dgm:prSet/>
      <dgm:spPr/>
      <dgm:t>
        <a:bodyPr/>
        <a:lstStyle/>
        <a:p>
          <a:pPr algn="ctr"/>
          <a:endParaRPr lang="fr-FR"/>
        </a:p>
      </dgm:t>
    </dgm:pt>
    <dgm:pt modelId="{273A4292-883C-4FD2-8C32-1374EBB04525}">
      <dgm:prSet phldrT="[Texte]"/>
      <dgm:spPr>
        <a:gradFill flip="none" rotWithShape="0">
          <a:gsLst>
            <a:gs pos="0">
              <a:schemeClr val="accent5">
                <a:hueOff val="-4554942"/>
                <a:satOff val="3245"/>
                <a:lumOff val="-13823"/>
                <a:shade val="30000"/>
                <a:satMod val="115000"/>
              </a:schemeClr>
            </a:gs>
            <a:gs pos="50000">
              <a:schemeClr val="accent5">
                <a:hueOff val="-4554942"/>
                <a:satOff val="3245"/>
                <a:lumOff val="-13823"/>
                <a:shade val="67500"/>
                <a:satMod val="115000"/>
              </a:schemeClr>
            </a:gs>
            <a:gs pos="100000">
              <a:schemeClr val="accent5">
                <a:hueOff val="-4554942"/>
                <a:satOff val="3245"/>
                <a:lumOff val="-13823"/>
                <a:shade val="100000"/>
                <a:satMod val="115000"/>
              </a:schemeClr>
            </a:gs>
          </a:gsLst>
          <a:lin ang="18900000" scaled="1"/>
          <a:tileRect/>
        </a:gradFill>
      </dgm:spPr>
      <dgm:t>
        <a:bodyPr/>
        <a:lstStyle/>
        <a:p>
          <a:pPr algn="ctr"/>
          <a:r>
            <a:rPr lang="fr-FR" dirty="0"/>
            <a:t>Problématique</a:t>
          </a:r>
        </a:p>
      </dgm:t>
    </dgm:pt>
    <dgm:pt modelId="{D24862DF-3C48-440F-8DB1-F7C6987AF1DF}" type="parTrans" cxnId="{F8DF5DEE-B03F-41F6-A1E0-9E23B71A97A9}">
      <dgm:prSet/>
      <dgm:spPr/>
      <dgm:t>
        <a:bodyPr/>
        <a:lstStyle/>
        <a:p>
          <a:pPr algn="ctr"/>
          <a:endParaRPr lang="fr-FR"/>
        </a:p>
      </dgm:t>
    </dgm:pt>
    <dgm:pt modelId="{DE11DD56-48D9-4F2F-891F-71362665E6F2}" type="sibTrans" cxnId="{F8DF5DEE-B03F-41F6-A1E0-9E23B71A97A9}">
      <dgm:prSet/>
      <dgm:spPr/>
      <dgm:t>
        <a:bodyPr/>
        <a:lstStyle/>
        <a:p>
          <a:pPr algn="ctr"/>
          <a:endParaRPr lang="fr-FR"/>
        </a:p>
      </dgm:t>
    </dgm:pt>
    <dgm:pt modelId="{4C78B427-92BB-46B2-A6D0-492E2F6BB6BB}">
      <dgm:prSet phldrT="[Texte]"/>
      <dgm:spPr>
        <a:gradFill flip="none" rotWithShape="0">
          <a:gsLst>
            <a:gs pos="0">
              <a:srgbClr val="D42C78">
                <a:shade val="30000"/>
                <a:satMod val="115000"/>
              </a:srgbClr>
            </a:gs>
            <a:gs pos="50000">
              <a:srgbClr val="D42C78">
                <a:shade val="67500"/>
                <a:satMod val="115000"/>
              </a:srgbClr>
            </a:gs>
            <a:gs pos="100000">
              <a:srgbClr val="D42C78">
                <a:shade val="100000"/>
                <a:satMod val="115000"/>
              </a:srgbClr>
            </a:gs>
          </a:gsLst>
          <a:lin ang="16200000" scaled="1"/>
          <a:tileRect/>
        </a:gradFill>
      </dgm:spPr>
      <dgm:t>
        <a:bodyPr/>
        <a:lstStyle/>
        <a:p>
          <a:pPr algn="ctr"/>
          <a:r>
            <a:rPr lang="fr-FR" dirty="0"/>
            <a:t>Présentation des bilans</a:t>
          </a:r>
        </a:p>
      </dgm:t>
    </dgm:pt>
    <dgm:pt modelId="{A56C1081-D9F2-485F-978B-7BADD9036C11}" type="parTrans" cxnId="{C2EDA855-3AEE-4C05-8D79-98E4A1818667}">
      <dgm:prSet/>
      <dgm:spPr/>
      <dgm:t>
        <a:bodyPr/>
        <a:lstStyle/>
        <a:p>
          <a:pPr algn="ctr"/>
          <a:endParaRPr lang="fr-FR"/>
        </a:p>
      </dgm:t>
    </dgm:pt>
    <dgm:pt modelId="{9DBEA7CA-14B8-4F61-944F-4620D38A0631}" type="sibTrans" cxnId="{C2EDA855-3AEE-4C05-8D79-98E4A1818667}">
      <dgm:prSet/>
      <dgm:spPr/>
      <dgm:t>
        <a:bodyPr/>
        <a:lstStyle/>
        <a:p>
          <a:pPr algn="ctr"/>
          <a:endParaRPr lang="fr-FR"/>
        </a:p>
      </dgm:t>
    </dgm:pt>
    <dgm:pt modelId="{1C225FC9-5A4A-4B54-9023-D12FF313F02C}" type="pres">
      <dgm:prSet presAssocID="{0D6B503B-1B5A-4F8E-A735-4D2F3FAAB21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3EBB380-7F69-46D8-A0CF-EDCF08F8EAA3}" type="pres">
      <dgm:prSet presAssocID="{4FA7CA16-9E7E-4777-BA3B-E7DCCBC6FA3F}" presName="parentLin" presStyleCnt="0"/>
      <dgm:spPr/>
    </dgm:pt>
    <dgm:pt modelId="{8EE9B3E2-EE9F-4A8C-9CA4-F74E6BAFBCBC}" type="pres">
      <dgm:prSet presAssocID="{4FA7CA16-9E7E-4777-BA3B-E7DCCBC6FA3F}" presName="parentLeftMargin" presStyleLbl="node1" presStyleIdx="0" presStyleCnt="3"/>
      <dgm:spPr/>
      <dgm:t>
        <a:bodyPr/>
        <a:lstStyle/>
        <a:p>
          <a:endParaRPr lang="fr-FR"/>
        </a:p>
      </dgm:t>
    </dgm:pt>
    <dgm:pt modelId="{81516AAB-0D8B-4AC2-AB0C-901279AF5411}" type="pres">
      <dgm:prSet presAssocID="{4FA7CA16-9E7E-4777-BA3B-E7DCCBC6FA3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E51CD-091F-4970-9190-705804A0806E}" type="pres">
      <dgm:prSet presAssocID="{4FA7CA16-9E7E-4777-BA3B-E7DCCBC6FA3F}" presName="negativeSpace" presStyleCnt="0"/>
      <dgm:spPr/>
    </dgm:pt>
    <dgm:pt modelId="{995E71DC-ACE5-4E62-963A-EC08A386D0D0}" type="pres">
      <dgm:prSet presAssocID="{4FA7CA16-9E7E-4777-BA3B-E7DCCBC6FA3F}" presName="childText" presStyleLbl="conFgAcc1" presStyleIdx="0" presStyleCnt="3">
        <dgm:presLayoutVars>
          <dgm:bulletEnabled val="1"/>
        </dgm:presLayoutVars>
      </dgm:prSet>
      <dgm:spPr/>
    </dgm:pt>
    <dgm:pt modelId="{8CB3F877-2FBE-47EC-9A2D-D9800C24ECA2}" type="pres">
      <dgm:prSet presAssocID="{2CEED5B2-27A4-43BB-ACE5-6A86AAE7089B}" presName="spaceBetweenRectangles" presStyleCnt="0"/>
      <dgm:spPr/>
    </dgm:pt>
    <dgm:pt modelId="{53278199-AE0C-4563-B549-5CF7CA50DACE}" type="pres">
      <dgm:prSet presAssocID="{273A4292-883C-4FD2-8C32-1374EBB04525}" presName="parentLin" presStyleCnt="0"/>
      <dgm:spPr/>
    </dgm:pt>
    <dgm:pt modelId="{9F46FEAA-5842-4792-A5D1-56C9432FD539}" type="pres">
      <dgm:prSet presAssocID="{273A4292-883C-4FD2-8C32-1374EBB04525}" presName="parentLeftMargin" presStyleLbl="node1" presStyleIdx="0" presStyleCnt="3"/>
      <dgm:spPr/>
      <dgm:t>
        <a:bodyPr/>
        <a:lstStyle/>
        <a:p>
          <a:endParaRPr lang="fr-FR"/>
        </a:p>
      </dgm:t>
    </dgm:pt>
    <dgm:pt modelId="{BC6EC633-FCBD-4B8E-BB6C-0815983EF2AC}" type="pres">
      <dgm:prSet presAssocID="{273A4292-883C-4FD2-8C32-1374EBB04525}" presName="parentText" presStyleLbl="node1" presStyleIdx="1" presStyleCnt="3" custLinFactNeighborX="4001" custLinFactNeighborY="2152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8714B40-29A5-4AE6-9155-827B1A028B3F}" type="pres">
      <dgm:prSet presAssocID="{273A4292-883C-4FD2-8C32-1374EBB04525}" presName="negativeSpace" presStyleCnt="0"/>
      <dgm:spPr/>
    </dgm:pt>
    <dgm:pt modelId="{4F7355FD-4388-40FA-B316-1D4BFE78C889}" type="pres">
      <dgm:prSet presAssocID="{273A4292-883C-4FD2-8C32-1374EBB04525}" presName="childText" presStyleLbl="conFgAcc1" presStyleIdx="1" presStyleCnt="3">
        <dgm:presLayoutVars>
          <dgm:bulletEnabled val="1"/>
        </dgm:presLayoutVars>
      </dgm:prSet>
      <dgm:spPr/>
    </dgm:pt>
    <dgm:pt modelId="{32770CB9-A9D7-4E6B-BAB3-C93CC9B830FF}" type="pres">
      <dgm:prSet presAssocID="{DE11DD56-48D9-4F2F-891F-71362665E6F2}" presName="spaceBetweenRectangles" presStyleCnt="0"/>
      <dgm:spPr/>
    </dgm:pt>
    <dgm:pt modelId="{694CF1E1-A2E4-43A4-8E20-0DB0CB3E9FB7}" type="pres">
      <dgm:prSet presAssocID="{4C78B427-92BB-46B2-A6D0-492E2F6BB6BB}" presName="parentLin" presStyleCnt="0"/>
      <dgm:spPr/>
    </dgm:pt>
    <dgm:pt modelId="{10C7F1CE-7219-4A44-973D-B030807C3C64}" type="pres">
      <dgm:prSet presAssocID="{4C78B427-92BB-46B2-A6D0-492E2F6BB6BB}" presName="parentLeftMargin" presStyleLbl="node1" presStyleIdx="1" presStyleCnt="3"/>
      <dgm:spPr/>
      <dgm:t>
        <a:bodyPr/>
        <a:lstStyle/>
        <a:p>
          <a:endParaRPr lang="fr-FR"/>
        </a:p>
      </dgm:t>
    </dgm:pt>
    <dgm:pt modelId="{E6F82B3E-4356-4049-BF71-1D7AA5ADF7CC}" type="pres">
      <dgm:prSet presAssocID="{4C78B427-92BB-46B2-A6D0-492E2F6BB6B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2CDDC3-BDE1-4C63-A0CF-01DC1067E067}" type="pres">
      <dgm:prSet presAssocID="{4C78B427-92BB-46B2-A6D0-492E2F6BB6BB}" presName="negativeSpace" presStyleCnt="0"/>
      <dgm:spPr/>
    </dgm:pt>
    <dgm:pt modelId="{3E3677E4-7FD8-44E1-A54C-F8AEB4C6BB73}" type="pres">
      <dgm:prSet presAssocID="{4C78B427-92BB-46B2-A6D0-492E2F6BB6B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04E79B6-A837-4794-B3B7-51A004D85349}" type="presOf" srcId="{0D6B503B-1B5A-4F8E-A735-4D2F3FAAB21E}" destId="{1C225FC9-5A4A-4B54-9023-D12FF313F02C}" srcOrd="0" destOrd="0" presId="urn:microsoft.com/office/officeart/2005/8/layout/list1"/>
    <dgm:cxn modelId="{8CC067B0-A6A5-4677-8241-11205DD2ED41}" srcId="{0D6B503B-1B5A-4F8E-A735-4D2F3FAAB21E}" destId="{4FA7CA16-9E7E-4777-BA3B-E7DCCBC6FA3F}" srcOrd="0" destOrd="0" parTransId="{449D9327-1EFF-43BC-B0CA-4971B6FF423F}" sibTransId="{2CEED5B2-27A4-43BB-ACE5-6A86AAE7089B}"/>
    <dgm:cxn modelId="{C2EDA855-3AEE-4C05-8D79-98E4A1818667}" srcId="{0D6B503B-1B5A-4F8E-A735-4D2F3FAAB21E}" destId="{4C78B427-92BB-46B2-A6D0-492E2F6BB6BB}" srcOrd="2" destOrd="0" parTransId="{A56C1081-D9F2-485F-978B-7BADD9036C11}" sibTransId="{9DBEA7CA-14B8-4F61-944F-4620D38A0631}"/>
    <dgm:cxn modelId="{7187A717-EEB7-4C2B-B87F-645CBBCBB8BE}" type="presOf" srcId="{4FA7CA16-9E7E-4777-BA3B-E7DCCBC6FA3F}" destId="{8EE9B3E2-EE9F-4A8C-9CA4-F74E6BAFBCBC}" srcOrd="0" destOrd="0" presId="urn:microsoft.com/office/officeart/2005/8/layout/list1"/>
    <dgm:cxn modelId="{D92AFDF5-2FB6-4648-8083-12ED45035335}" type="presOf" srcId="{273A4292-883C-4FD2-8C32-1374EBB04525}" destId="{BC6EC633-FCBD-4B8E-BB6C-0815983EF2AC}" srcOrd="1" destOrd="0" presId="urn:microsoft.com/office/officeart/2005/8/layout/list1"/>
    <dgm:cxn modelId="{63D167E3-6D49-4CD6-ACDB-331C0AA415E7}" type="presOf" srcId="{273A4292-883C-4FD2-8C32-1374EBB04525}" destId="{9F46FEAA-5842-4792-A5D1-56C9432FD539}" srcOrd="0" destOrd="0" presId="urn:microsoft.com/office/officeart/2005/8/layout/list1"/>
    <dgm:cxn modelId="{E1B66404-A632-4ED6-B563-403E0811AA6B}" type="presOf" srcId="{4FA7CA16-9E7E-4777-BA3B-E7DCCBC6FA3F}" destId="{81516AAB-0D8B-4AC2-AB0C-901279AF5411}" srcOrd="1" destOrd="0" presId="urn:microsoft.com/office/officeart/2005/8/layout/list1"/>
    <dgm:cxn modelId="{46F837AD-8326-4D1F-85C6-6A437CB349C0}" type="presOf" srcId="{4C78B427-92BB-46B2-A6D0-492E2F6BB6BB}" destId="{10C7F1CE-7219-4A44-973D-B030807C3C64}" srcOrd="0" destOrd="0" presId="urn:microsoft.com/office/officeart/2005/8/layout/list1"/>
    <dgm:cxn modelId="{415B8CA2-2875-4A66-B4B1-5E10FA744C22}" type="presOf" srcId="{4C78B427-92BB-46B2-A6D0-492E2F6BB6BB}" destId="{E6F82B3E-4356-4049-BF71-1D7AA5ADF7CC}" srcOrd="1" destOrd="0" presId="urn:microsoft.com/office/officeart/2005/8/layout/list1"/>
    <dgm:cxn modelId="{F8DF5DEE-B03F-41F6-A1E0-9E23B71A97A9}" srcId="{0D6B503B-1B5A-4F8E-A735-4D2F3FAAB21E}" destId="{273A4292-883C-4FD2-8C32-1374EBB04525}" srcOrd="1" destOrd="0" parTransId="{D24862DF-3C48-440F-8DB1-F7C6987AF1DF}" sibTransId="{DE11DD56-48D9-4F2F-891F-71362665E6F2}"/>
    <dgm:cxn modelId="{7A83A038-50DA-4AD1-962F-4EF9843ADA52}" type="presParOf" srcId="{1C225FC9-5A4A-4B54-9023-D12FF313F02C}" destId="{73EBB380-7F69-46D8-A0CF-EDCF08F8EAA3}" srcOrd="0" destOrd="0" presId="urn:microsoft.com/office/officeart/2005/8/layout/list1"/>
    <dgm:cxn modelId="{2CF8FFAC-278B-4349-8D20-D9ADB68707E4}" type="presParOf" srcId="{73EBB380-7F69-46D8-A0CF-EDCF08F8EAA3}" destId="{8EE9B3E2-EE9F-4A8C-9CA4-F74E6BAFBCBC}" srcOrd="0" destOrd="0" presId="urn:microsoft.com/office/officeart/2005/8/layout/list1"/>
    <dgm:cxn modelId="{71ACF031-A5A0-430A-89B4-A927BF3B6173}" type="presParOf" srcId="{73EBB380-7F69-46D8-A0CF-EDCF08F8EAA3}" destId="{81516AAB-0D8B-4AC2-AB0C-901279AF5411}" srcOrd="1" destOrd="0" presId="urn:microsoft.com/office/officeart/2005/8/layout/list1"/>
    <dgm:cxn modelId="{6B82FD51-40B8-4A22-8764-65D0E4CE1FC5}" type="presParOf" srcId="{1C225FC9-5A4A-4B54-9023-D12FF313F02C}" destId="{A1AE51CD-091F-4970-9190-705804A0806E}" srcOrd="1" destOrd="0" presId="urn:microsoft.com/office/officeart/2005/8/layout/list1"/>
    <dgm:cxn modelId="{28413829-98D0-4240-A0EA-C97075B43DBC}" type="presParOf" srcId="{1C225FC9-5A4A-4B54-9023-D12FF313F02C}" destId="{995E71DC-ACE5-4E62-963A-EC08A386D0D0}" srcOrd="2" destOrd="0" presId="urn:microsoft.com/office/officeart/2005/8/layout/list1"/>
    <dgm:cxn modelId="{3E6CCBA0-5C33-40F8-816F-595F1686B122}" type="presParOf" srcId="{1C225FC9-5A4A-4B54-9023-D12FF313F02C}" destId="{8CB3F877-2FBE-47EC-9A2D-D9800C24ECA2}" srcOrd="3" destOrd="0" presId="urn:microsoft.com/office/officeart/2005/8/layout/list1"/>
    <dgm:cxn modelId="{C0DA0CD5-F701-4C31-9626-C40ECF21D566}" type="presParOf" srcId="{1C225FC9-5A4A-4B54-9023-D12FF313F02C}" destId="{53278199-AE0C-4563-B549-5CF7CA50DACE}" srcOrd="4" destOrd="0" presId="urn:microsoft.com/office/officeart/2005/8/layout/list1"/>
    <dgm:cxn modelId="{B8E51C1E-AE92-4438-9D0D-EDFCA68A8176}" type="presParOf" srcId="{53278199-AE0C-4563-B549-5CF7CA50DACE}" destId="{9F46FEAA-5842-4792-A5D1-56C9432FD539}" srcOrd="0" destOrd="0" presId="urn:microsoft.com/office/officeart/2005/8/layout/list1"/>
    <dgm:cxn modelId="{608630CB-2021-4848-85C4-9982F14F47C0}" type="presParOf" srcId="{53278199-AE0C-4563-B549-5CF7CA50DACE}" destId="{BC6EC633-FCBD-4B8E-BB6C-0815983EF2AC}" srcOrd="1" destOrd="0" presId="urn:microsoft.com/office/officeart/2005/8/layout/list1"/>
    <dgm:cxn modelId="{F788D35F-FA05-417A-A5E7-866D69DC66F3}" type="presParOf" srcId="{1C225FC9-5A4A-4B54-9023-D12FF313F02C}" destId="{18714B40-29A5-4AE6-9155-827B1A028B3F}" srcOrd="5" destOrd="0" presId="urn:microsoft.com/office/officeart/2005/8/layout/list1"/>
    <dgm:cxn modelId="{0803FE6C-6F32-4D7B-AA18-8136D6512294}" type="presParOf" srcId="{1C225FC9-5A4A-4B54-9023-D12FF313F02C}" destId="{4F7355FD-4388-40FA-B316-1D4BFE78C889}" srcOrd="6" destOrd="0" presId="urn:microsoft.com/office/officeart/2005/8/layout/list1"/>
    <dgm:cxn modelId="{F3524D00-42AC-473A-9E1D-6BE0AD4A396A}" type="presParOf" srcId="{1C225FC9-5A4A-4B54-9023-D12FF313F02C}" destId="{32770CB9-A9D7-4E6B-BAB3-C93CC9B830FF}" srcOrd="7" destOrd="0" presId="urn:microsoft.com/office/officeart/2005/8/layout/list1"/>
    <dgm:cxn modelId="{D6F24705-EA8E-49A3-95CB-D953B8410C87}" type="presParOf" srcId="{1C225FC9-5A4A-4B54-9023-D12FF313F02C}" destId="{694CF1E1-A2E4-43A4-8E20-0DB0CB3E9FB7}" srcOrd="8" destOrd="0" presId="urn:microsoft.com/office/officeart/2005/8/layout/list1"/>
    <dgm:cxn modelId="{EEBF051F-30E6-4825-A34F-8AEC103DA926}" type="presParOf" srcId="{694CF1E1-A2E4-43A4-8E20-0DB0CB3E9FB7}" destId="{10C7F1CE-7219-4A44-973D-B030807C3C64}" srcOrd="0" destOrd="0" presId="urn:microsoft.com/office/officeart/2005/8/layout/list1"/>
    <dgm:cxn modelId="{4D1FAA67-38FA-4F07-A0E4-5AB89E5CA57A}" type="presParOf" srcId="{694CF1E1-A2E4-43A4-8E20-0DB0CB3E9FB7}" destId="{E6F82B3E-4356-4049-BF71-1D7AA5ADF7CC}" srcOrd="1" destOrd="0" presId="urn:microsoft.com/office/officeart/2005/8/layout/list1"/>
    <dgm:cxn modelId="{912D33D0-3FA6-46AE-A61B-AF7ADA42B829}" type="presParOf" srcId="{1C225FC9-5A4A-4B54-9023-D12FF313F02C}" destId="{9B2CDDC3-BDE1-4C63-A0CF-01DC1067E067}" srcOrd="9" destOrd="0" presId="urn:microsoft.com/office/officeart/2005/8/layout/list1"/>
    <dgm:cxn modelId="{EB375307-9A4D-4340-AC21-3135EF5BD4CA}" type="presParOf" srcId="{1C225FC9-5A4A-4B54-9023-D12FF313F02C}" destId="{3E3677E4-7FD8-44E1-A54C-F8AEB4C6BB73}" srcOrd="10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E71DC-ACE5-4E62-963A-EC08A386D0D0}">
      <dsp:nvSpPr>
        <dsp:cNvPr id="0" name=""/>
        <dsp:cNvSpPr/>
      </dsp:nvSpPr>
      <dsp:spPr>
        <a:xfrm>
          <a:off x="0" y="444508"/>
          <a:ext cx="476138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16AAB-0D8B-4AC2-AB0C-901279AF5411}">
      <dsp:nvSpPr>
        <dsp:cNvPr id="0" name=""/>
        <dsp:cNvSpPr/>
      </dsp:nvSpPr>
      <dsp:spPr>
        <a:xfrm>
          <a:off x="238069" y="149308"/>
          <a:ext cx="3332968" cy="590400"/>
        </a:xfrm>
        <a:prstGeom prst="roundRect">
          <a:avLst/>
        </a:prstGeom>
        <a:gradFill flip="none" rotWithShape="0">
          <a:gsLst>
            <a:gs pos="0">
              <a:schemeClr val="accent5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5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5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2700000" scaled="1"/>
          <a:tileRect/>
        </a:gra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978" tIns="0" rIns="125978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Contextualisation</a:t>
          </a:r>
        </a:p>
      </dsp:txBody>
      <dsp:txXfrm>
        <a:off x="266890" y="178129"/>
        <a:ext cx="3275326" cy="532758"/>
      </dsp:txXfrm>
    </dsp:sp>
    <dsp:sp modelId="{4F7355FD-4388-40FA-B316-1D4BFE78C889}">
      <dsp:nvSpPr>
        <dsp:cNvPr id="0" name=""/>
        <dsp:cNvSpPr/>
      </dsp:nvSpPr>
      <dsp:spPr>
        <a:xfrm>
          <a:off x="0" y="1351708"/>
          <a:ext cx="476138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5">
              <a:hueOff val="-4554942"/>
              <a:satOff val="3245"/>
              <a:lumOff val="-138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6EC633-FCBD-4B8E-BB6C-0815983EF2AC}">
      <dsp:nvSpPr>
        <dsp:cNvPr id="0" name=""/>
        <dsp:cNvSpPr/>
      </dsp:nvSpPr>
      <dsp:spPr>
        <a:xfrm>
          <a:off x="247594" y="1069213"/>
          <a:ext cx="3332968" cy="590400"/>
        </a:xfrm>
        <a:prstGeom prst="roundRect">
          <a:avLst/>
        </a:prstGeom>
        <a:gradFill flip="none" rotWithShape="0">
          <a:gsLst>
            <a:gs pos="0">
              <a:schemeClr val="accent5">
                <a:hueOff val="-4554942"/>
                <a:satOff val="3245"/>
                <a:lumOff val="-13823"/>
                <a:shade val="30000"/>
                <a:satMod val="115000"/>
              </a:schemeClr>
            </a:gs>
            <a:gs pos="50000">
              <a:schemeClr val="accent5">
                <a:hueOff val="-4554942"/>
                <a:satOff val="3245"/>
                <a:lumOff val="-13823"/>
                <a:shade val="67500"/>
                <a:satMod val="115000"/>
              </a:schemeClr>
            </a:gs>
            <a:gs pos="100000">
              <a:schemeClr val="accent5">
                <a:hueOff val="-4554942"/>
                <a:satOff val="3245"/>
                <a:lumOff val="-13823"/>
                <a:shade val="100000"/>
                <a:satMod val="115000"/>
              </a:schemeClr>
            </a:gs>
          </a:gsLst>
          <a:lin ang="18900000" scaled="1"/>
          <a:tileRect/>
        </a:gra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978" tIns="0" rIns="125978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Problématique</a:t>
          </a:r>
        </a:p>
      </dsp:txBody>
      <dsp:txXfrm>
        <a:off x="276415" y="1098034"/>
        <a:ext cx="3275326" cy="532758"/>
      </dsp:txXfrm>
    </dsp:sp>
    <dsp:sp modelId="{3E3677E4-7FD8-44E1-A54C-F8AEB4C6BB73}">
      <dsp:nvSpPr>
        <dsp:cNvPr id="0" name=""/>
        <dsp:cNvSpPr/>
      </dsp:nvSpPr>
      <dsp:spPr>
        <a:xfrm>
          <a:off x="0" y="2258908"/>
          <a:ext cx="476138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5">
              <a:hueOff val="-9109884"/>
              <a:satOff val="6491"/>
              <a:lumOff val="-276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82B3E-4356-4049-BF71-1D7AA5ADF7CC}">
      <dsp:nvSpPr>
        <dsp:cNvPr id="0" name=""/>
        <dsp:cNvSpPr/>
      </dsp:nvSpPr>
      <dsp:spPr>
        <a:xfrm>
          <a:off x="238069" y="1963708"/>
          <a:ext cx="3332968" cy="590400"/>
        </a:xfrm>
        <a:prstGeom prst="roundRect">
          <a:avLst/>
        </a:prstGeom>
        <a:gradFill flip="none" rotWithShape="0">
          <a:gsLst>
            <a:gs pos="0">
              <a:srgbClr val="D42C78">
                <a:shade val="30000"/>
                <a:satMod val="115000"/>
              </a:srgbClr>
            </a:gs>
            <a:gs pos="50000">
              <a:srgbClr val="D42C78">
                <a:shade val="67500"/>
                <a:satMod val="115000"/>
              </a:srgbClr>
            </a:gs>
            <a:gs pos="100000">
              <a:srgbClr val="D42C78">
                <a:shade val="100000"/>
                <a:satMod val="115000"/>
              </a:srgbClr>
            </a:gs>
          </a:gsLst>
          <a:lin ang="16200000" scaled="1"/>
          <a:tileRect/>
        </a:gra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978" tIns="0" rIns="125978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Présentation des bilans</a:t>
          </a:r>
        </a:p>
      </dsp:txBody>
      <dsp:txXfrm>
        <a:off x="266890" y="1992529"/>
        <a:ext cx="3275326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2929B-380D-4814-8586-6A5C794F10A7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2D004-1516-4EF5-88F0-779B100FF8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361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2D004-1516-4EF5-88F0-779B100FF8B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970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7F2CE8-9E55-4ED1-B4F1-8FFA6CDF04D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465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2D004-1516-4EF5-88F0-779B100FF8B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8736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2D004-1516-4EF5-88F0-779B100FF8B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3827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2D004-1516-4EF5-88F0-779B100FF8B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315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8"/>
          <p:cNvSpPr/>
          <p:nvPr/>
        </p:nvSpPr>
        <p:spPr>
          <a:xfrm>
            <a:off x="1600200" y="0"/>
            <a:ext cx="5029200" cy="5943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51777" y="3019706"/>
            <a:ext cx="4846320" cy="238760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751777" y="5381894"/>
            <a:ext cx="4846320" cy="448056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pic>
        <p:nvPicPr>
          <p:cNvPr id="8" name="Image 7" descr="Nuages blancs floconneux dans un ciel d’un bleu profo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7400"/>
            <a:ext cx="1490472" cy="3886200"/>
          </a:xfrm>
          <a:prstGeom prst="rect">
            <a:avLst/>
          </a:prstGeom>
        </p:spPr>
      </p:pic>
      <p:pic>
        <p:nvPicPr>
          <p:cNvPr id="10" name="Image 9" descr="Vue rapprochée d’une pousse de plant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9128" y="2057400"/>
            <a:ext cx="2060767" cy="3886200"/>
          </a:xfrm>
          <a:prstGeom prst="rect">
            <a:avLst/>
          </a:prstGeom>
        </p:spPr>
      </p:pic>
      <p:pic>
        <p:nvPicPr>
          <p:cNvPr id="11" name="Image 10" descr="Vague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7400"/>
            <a:ext cx="32826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3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564783D-868F-4017-952F-FAE5B466731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1916ABF-BC1E-4C68-B4FB-124B477963BD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71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190500"/>
            <a:ext cx="2057400" cy="5986463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838200" y="190500"/>
            <a:ext cx="7734300" cy="5986463"/>
          </a:xfrm>
        </p:spPr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564783D-868F-4017-952F-FAE5B466731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F5EC851-453B-47F3-8B6D-E8A76F6FF63E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328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9199" y="565388"/>
            <a:ext cx="10613604" cy="604781"/>
          </a:xfrm>
        </p:spPr>
        <p:txBody>
          <a:bodyPr lIns="0" tIns="0" rIns="0" bIns="0"/>
          <a:lstStyle>
            <a:lvl1pPr>
              <a:defRPr sz="3930" b="1" i="0">
                <a:solidFill>
                  <a:srgbClr val="BEBEBE"/>
                </a:solidFill>
                <a:latin typeface="Times New Roman"/>
                <a:cs typeface="Times New Roman"/>
              </a:defRPr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892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066047" y="1762400"/>
            <a:ext cx="4031175" cy="697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66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F1CCE-6BF4-411A-BB2C-9F61B1EEE36F}" type="datetime1">
              <a:rPr lang="fr-FR" smtClean="0"/>
              <a:t>17/01/2020</a:t>
            </a:fld>
            <a:endParaRPr lang="fr-FR"/>
          </a:p>
        </p:txBody>
      </p:sp>
      <p:sp>
        <p:nvSpPr>
          <p:cNvPr id="8" name="Espace réservé du numéro de diapositive 5">
            <a:extLst>
              <a:ext uri="{FF2B5EF4-FFF2-40B4-BE49-F238E27FC236}">
                <a16:creationId xmlns="" xmlns:a16="http://schemas.microsoft.com/office/drawing/2014/main" id="{988F7CC4-8763-411A-A9B5-601C6930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rtlCol="0"/>
          <a:lstStyle/>
          <a:p>
            <a:fld id="{5564783D-868F-4017-952F-FAE5B466731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729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 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564783D-868F-4017-952F-FAE5B4667317}" type="slidenum">
              <a:rPr lang="fr-FR" smtClean="0"/>
              <a:t>‹N°›</a:t>
            </a:fld>
            <a:endParaRPr lang="fr-FR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22441DE-2718-4505-8C5F-E859ACFBF0A5}" type="datetime1">
              <a:rPr lang="fr-FR" smtClean="0"/>
              <a:t>17/01/2020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53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/>
          <p:nvPr/>
        </p:nvSpPr>
        <p:spPr>
          <a:xfrm>
            <a:off x="1600199" y="2059146"/>
            <a:ext cx="7199696" cy="388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51777" y="2263913"/>
            <a:ext cx="6949440" cy="3143393"/>
          </a:xfrm>
        </p:spPr>
        <p:txBody>
          <a:bodyPr rtlCol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751777" y="5381893"/>
            <a:ext cx="6949440" cy="449523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pic>
        <p:nvPicPr>
          <p:cNvPr id="11" name="Image 10" descr="Vue rapprochée de plantes vert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9146"/>
            <a:ext cx="1490472" cy="3886200"/>
          </a:xfrm>
          <a:prstGeom prst="rect">
            <a:avLst/>
          </a:prstGeom>
        </p:spPr>
      </p:pic>
      <p:pic>
        <p:nvPicPr>
          <p:cNvPr id="9" name="Image 8" descr="Vague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9146"/>
            <a:ext cx="32826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 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 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564783D-868F-4017-952F-FAE5B466731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62102A9-2A11-43C0-B2C4-6DD6343D337B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88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409699" y="1554480"/>
            <a:ext cx="4608576" cy="823912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409699" y="2434147"/>
            <a:ext cx="4608576" cy="3811271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/>
          </p:nvPr>
        </p:nvSpPr>
        <p:spPr>
          <a:xfrm>
            <a:off x="6172200" y="1554480"/>
            <a:ext cx="4610100" cy="823912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434147"/>
            <a:ext cx="4610100" cy="3811271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564783D-868F-4017-952F-FAE5B466731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D0460D1-03AF-48DA-934A-E1056536F94D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31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564783D-868F-4017-952F-FAE5B466731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9B0D1D9-8402-446F-B793-B4065D0FBA3A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58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564783D-868F-4017-952F-FAE5B4667317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2BFEECC-CD5A-4589-92FF-4EDD234380C7}" type="datetime1">
              <a:rPr lang="fr-FR" smtClean="0"/>
              <a:t>17/01/2020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85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82434" y="919616"/>
            <a:ext cx="4155622" cy="253288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 2"/>
          <p:cNvSpPr>
            <a:spLocks noGrp="1"/>
          </p:cNvSpPr>
          <p:nvPr>
            <p:ph idx="1"/>
          </p:nvPr>
        </p:nvSpPr>
        <p:spPr>
          <a:xfrm>
            <a:off x="1409699" y="915923"/>
            <a:ext cx="5216979" cy="5065776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6682434" y="3502152"/>
            <a:ext cx="4155622" cy="2479548"/>
          </a:xfrm>
        </p:spPr>
        <p:txBody>
          <a:bodyPr rtlCol="0"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564783D-868F-4017-952F-FAE5B466731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5D0FD62-41D4-4D63-96DF-E3CFA5327125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796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6682435" y="919616"/>
            <a:ext cx="4155622" cy="253288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 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0" y="915923"/>
            <a:ext cx="6626677" cy="5065776"/>
          </a:xfrm>
        </p:spPr>
        <p:txBody>
          <a:bodyPr tIns="137160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6682435" y="3502152"/>
            <a:ext cx="4155622" cy="2479547"/>
          </a:xfrm>
        </p:spPr>
        <p:txBody>
          <a:bodyPr rtlCol="0"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564783D-868F-4017-952F-FAE5B466731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3205F54-0B78-4EC3-9631-036B636E1BB4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37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  <a:alpha val="0"/>
              </a:schemeClr>
            </a:gs>
            <a:gs pos="67000">
              <a:srgbClr val="8ED6A2"/>
            </a:gs>
            <a:gs pos="37000">
              <a:schemeClr val="accent1">
                <a:tint val="44500"/>
                <a:satMod val="160000"/>
              </a:schemeClr>
            </a:gs>
            <a:gs pos="100000">
              <a:srgbClr val="92D05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9"/>
          <p:cNvSpPr/>
          <p:nvPr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1" name="Rectangle 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72000" tIns="45720" rIns="72000" bIns="45720" rtlCol="0" anchor="ctr"/>
          <a:lstStyle>
            <a:lvl1pPr algn="r">
              <a:defRPr sz="1200" b="1">
                <a:solidFill>
                  <a:srgbClr val="FF0000"/>
                </a:solidFill>
              </a:defRPr>
            </a:lvl1pPr>
          </a:lstStyle>
          <a:p>
            <a:fld id="{5564783D-868F-4017-952F-FAE5B466731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DD1A128-3715-4F70-97E1-24901791A20A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763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emf"/><Relationship Id="rId5" Type="http://schemas.openxmlformats.org/officeDocument/2006/relationships/package" Target="../embeddings/Microsoft_Word_Document2.docx"/><Relationship Id="rId4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5.jpeg"/><Relationship Id="rId4" Type="http://schemas.openxmlformats.org/officeDocument/2006/relationships/diagramLayout" Target="../diagrams/layout1.xml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  <a:alpha val="0"/>
              </a:schemeClr>
            </a:gs>
            <a:gs pos="76000">
              <a:srgbClr val="9BD9A9"/>
            </a:gs>
            <a:gs pos="83000">
              <a:srgbClr val="8ED6A2"/>
            </a:gs>
            <a:gs pos="68000">
              <a:schemeClr val="accent1">
                <a:tint val="44500"/>
                <a:satMod val="160000"/>
              </a:schemeClr>
            </a:gs>
            <a:gs pos="100000">
              <a:srgbClr val="92D05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E1DE6E5-C196-43FC-AC51-C10742689E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9311" y="3687150"/>
            <a:ext cx="6858000" cy="923330"/>
          </a:xfrm>
        </p:spPr>
        <p:txBody>
          <a:bodyPr/>
          <a:lstStyle/>
          <a:p>
            <a:r>
              <a:rPr lang="fr-FR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Projet S3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C08189FC-66FB-4F72-8787-084C72778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5133" y="4613151"/>
            <a:ext cx="4846320" cy="448056"/>
          </a:xfrm>
        </p:spPr>
        <p:txBody>
          <a:bodyPr/>
          <a:lstStyle/>
          <a:p>
            <a:r>
              <a:rPr lang="fr-FR" dirty="0"/>
              <a:t>Zahra </a:t>
            </a:r>
            <a:r>
              <a:rPr lang="fr-FR" dirty="0" err="1"/>
              <a:t>Ahlal</a:t>
            </a:r>
            <a:r>
              <a:rPr lang="fr-FR" dirty="0"/>
              <a:t>, Abel Dadi, Jéros Vigan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3898C8AD-474A-4AE7-A978-F7151D7CDE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28225" y="6583363"/>
            <a:ext cx="2263775" cy="276225"/>
          </a:xfrm>
        </p:spPr>
        <p:txBody>
          <a:bodyPr/>
          <a:lstStyle/>
          <a:p>
            <a:fld id="{5564783D-868F-4017-952F-FAE5B4667317}" type="slidenum">
              <a:rPr lang="fr-FR" smtClean="0"/>
              <a:t>1</a:t>
            </a:fld>
            <a:endParaRPr lang="fr-FR" dirty="0"/>
          </a:p>
        </p:txBody>
      </p:sp>
      <p:pic>
        <p:nvPicPr>
          <p:cNvPr id="5" name="Picture 2" descr="Résultat de recherche d'images pour &quot;université perpigna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224" y="250747"/>
            <a:ext cx="1132712" cy="657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946" y="374072"/>
            <a:ext cx="1137679" cy="50541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791" y="303760"/>
            <a:ext cx="661623" cy="58411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Résultat de recherche d'images pour &quot;onf logo png&quot;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0" y="1096964"/>
            <a:ext cx="1392628" cy="53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662" y="339334"/>
            <a:ext cx="1112891" cy="512964"/>
          </a:xfrm>
          <a:prstGeom prst="rect">
            <a:avLst/>
          </a:prstGeom>
        </p:spPr>
      </p:pic>
      <p:pic>
        <p:nvPicPr>
          <p:cNvPr id="1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200" y="162356"/>
            <a:ext cx="1209428" cy="675029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2"/>
          <a:stretch/>
        </p:blipFill>
        <p:spPr bwMode="auto">
          <a:xfrm>
            <a:off x="8909330" y="2031101"/>
            <a:ext cx="3282669" cy="39327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3" r="7711"/>
          <a:stretch/>
        </p:blipFill>
        <p:spPr bwMode="auto">
          <a:xfrm>
            <a:off x="6675929" y="2031101"/>
            <a:ext cx="2120113" cy="39327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607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DC61A26-858E-464F-9D50-FCE06A771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777" y="224267"/>
            <a:ext cx="6250248" cy="1493809"/>
          </a:xfrm>
        </p:spPr>
        <p:txBody>
          <a:bodyPr>
            <a:noAutofit/>
          </a:bodyPr>
          <a:lstStyle/>
          <a:p>
            <a:pPr algn="ctr"/>
            <a:r>
              <a:rPr lang="fr-FR" sz="28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anose="020F0502020204030204" pitchFamily="34" charset="0"/>
              </a:rPr>
              <a:t>COMPARAISON PRÉCIPITATION LOCALE VS </a:t>
            </a:r>
            <a:br>
              <a:rPr lang="fr-FR" sz="28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anose="020F0502020204030204" pitchFamily="34" charset="0"/>
              </a:rPr>
            </a:br>
            <a:r>
              <a:rPr lang="fr-FR" sz="28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anose="020F0502020204030204" pitchFamily="34" charset="0"/>
              </a:rPr>
              <a:t>PRÉCIPITATION SAFRAN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12A53971-06A2-42A6-B8BE-06DFEC40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1"/>
            <a:ext cx="831010" cy="228599"/>
          </a:xfrm>
        </p:spPr>
        <p:txBody>
          <a:bodyPr/>
          <a:lstStyle/>
          <a:p>
            <a:fld id="{5564783D-868F-4017-952F-FAE5B4667317}" type="slidenum">
              <a:rPr lang="fr-FR" smtClean="0"/>
              <a:t>10</a:t>
            </a:fld>
            <a:endParaRPr lang="fr-FR"/>
          </a:p>
        </p:txBody>
      </p:sp>
      <p:pic>
        <p:nvPicPr>
          <p:cNvPr id="7170" name="Picture 2" descr="F:\PROJET-S3\Dossier de traitement\traitement Meteo\image use\compJourPlui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2024203"/>
            <a:ext cx="8245475" cy="4192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178" name="Picture 10" descr="Résultat de recherche d'images pour &quot;pluie gif&quot;"/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00" y="595742"/>
            <a:ext cx="1698624" cy="1742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contenu 10">
            <a:extLst>
              <a:ext uri="{FF2B5EF4-FFF2-40B4-BE49-F238E27FC236}">
                <a16:creationId xmlns="" xmlns:a16="http://schemas.microsoft.com/office/drawing/2014/main" id="{85C14218-F718-456A-B401-A452DFA39BE5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9486900" y="3037065"/>
            <a:ext cx="2705100" cy="222214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fr-F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DURÉE</a:t>
            </a:r>
            <a:r>
              <a:rPr lang="fr-FR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: 1 mois</a:t>
            </a:r>
          </a:p>
          <a:p>
            <a:pPr algn="just">
              <a:lnSpc>
                <a:spcPct val="150000"/>
              </a:lnSpc>
            </a:pPr>
            <a:r>
              <a:rPr lang="fr-FR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Même variation</a:t>
            </a:r>
          </a:p>
          <a:p>
            <a:pPr algn="just">
              <a:lnSpc>
                <a:spcPct val="150000"/>
              </a:lnSpc>
            </a:pPr>
            <a:r>
              <a:rPr lang="fr-FR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Présence d’écarts</a:t>
            </a:r>
          </a:p>
          <a:p>
            <a:pPr algn="just">
              <a:lnSpc>
                <a:spcPct val="150000"/>
              </a:lnSpc>
            </a:pPr>
            <a:r>
              <a:rPr lang="fr-F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Unité</a:t>
            </a:r>
            <a:r>
              <a:rPr lang="fr-FR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: mm/J</a:t>
            </a:r>
          </a:p>
        </p:txBody>
      </p:sp>
    </p:spTree>
    <p:extLst>
      <p:ext uri="{BB962C8B-B14F-4D97-AF65-F5344CB8AC3E}">
        <p14:creationId xmlns:p14="http://schemas.microsoft.com/office/powerpoint/2010/main" val="23675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3351" y="104775"/>
            <a:ext cx="9371949" cy="840528"/>
          </a:xfrm>
        </p:spPr>
        <p:txBody>
          <a:bodyPr>
            <a:normAutofit/>
          </a:bodyPr>
          <a:lstStyle/>
          <a:p>
            <a:pPr algn="ctr"/>
            <a:r>
              <a:rPr lang="fr-FR" sz="4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anose="020F0502020204030204" pitchFamily="34" charset="0"/>
              </a:rPr>
              <a:t>TEST DE NORMALITÉ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12743" y="1308631"/>
            <a:ext cx="5711858" cy="4587344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fr-FR" b="1" dirty="0"/>
              <a:t>Schéma individus – Variables</a:t>
            </a:r>
          </a:p>
          <a:p>
            <a:pPr lvl="1" algn="just">
              <a:lnSpc>
                <a:spcPct val="150000"/>
              </a:lnSpc>
            </a:pPr>
            <a:r>
              <a:rPr lang="fr-FR" b="1" dirty="0"/>
              <a:t>U.S.: </a:t>
            </a:r>
            <a:r>
              <a:rPr lang="fr-FR" dirty="0"/>
              <a:t>Piézomètres contenues dans les zones humides de chaque bassin </a:t>
            </a:r>
          </a:p>
          <a:p>
            <a:pPr lvl="1" algn="just">
              <a:lnSpc>
                <a:spcPct val="150000"/>
              </a:lnSpc>
            </a:pPr>
            <a:r>
              <a:rPr lang="fr-FR" b="1" dirty="0"/>
              <a:t>Variables</a:t>
            </a:r>
            <a:r>
              <a:rPr lang="fr-FR" dirty="0"/>
              <a:t>: température, pression, profondeur des variables quantitatives </a:t>
            </a:r>
            <a:r>
              <a:rPr lang="fr-FR" dirty="0" smtClean="0"/>
              <a:t>continues</a:t>
            </a:r>
            <a:endParaRPr lang="fr-FR" dirty="0"/>
          </a:p>
          <a:p>
            <a:pPr algn="just"/>
            <a:r>
              <a:rPr lang="fr-FR" b="1" dirty="0"/>
              <a:t>Hypothèses</a:t>
            </a:r>
          </a:p>
          <a:p>
            <a:pPr lvl="1" algn="just">
              <a:lnSpc>
                <a:spcPct val="170000"/>
              </a:lnSpc>
            </a:pPr>
            <a:r>
              <a:rPr lang="fr-FR" b="1" dirty="0"/>
              <a:t>Ho</a:t>
            </a:r>
            <a:r>
              <a:rPr lang="fr-FR" dirty="0"/>
              <a:t>: les mesures des piézomètres suivent une loi normale</a:t>
            </a:r>
          </a:p>
          <a:p>
            <a:pPr lvl="1" algn="just">
              <a:lnSpc>
                <a:spcPct val="170000"/>
              </a:lnSpc>
            </a:pPr>
            <a:r>
              <a:rPr lang="fr-FR" b="1" dirty="0"/>
              <a:t>H1</a:t>
            </a:r>
            <a:r>
              <a:rPr lang="fr-FR" dirty="0"/>
              <a:t>: non Ho</a:t>
            </a:r>
          </a:p>
          <a:p>
            <a:pPr marL="0" indent="0" algn="just">
              <a:buNone/>
            </a:pPr>
            <a:endParaRPr lang="fr-FR" dirty="0"/>
          </a:p>
          <a:p>
            <a:pPr algn="just"/>
            <a:r>
              <a:rPr lang="fr-FR" b="1" dirty="0"/>
              <a:t> Règle de décision ( 5%)</a:t>
            </a:r>
          </a:p>
          <a:p>
            <a:pPr marL="0" indent="0" algn="just">
              <a:buNone/>
            </a:pPr>
            <a:r>
              <a:rPr lang="fr-FR" dirty="0"/>
              <a:t>	Rejet de Ho </a:t>
            </a:r>
            <a:r>
              <a:rPr lang="fr-FR" dirty="0">
                <a:sym typeface="Wingdings" panose="05000000000000000000" pitchFamily="2" charset="2"/>
              </a:rPr>
              <a:t> pvalue&lt;5%</a:t>
            </a:r>
          </a:p>
          <a:p>
            <a:pPr marL="0" indent="0" algn="just">
              <a:buNone/>
            </a:pPr>
            <a:endParaRPr lang="fr-FR" dirty="0"/>
          </a:p>
          <a:p>
            <a:pPr algn="just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83D-868F-4017-952F-FAE5B4667317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550" y="1333499"/>
            <a:ext cx="5105150" cy="49047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2774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57626" y="152400"/>
            <a:ext cx="9371949" cy="707178"/>
          </a:xfrm>
        </p:spPr>
        <p:txBody>
          <a:bodyPr>
            <a:normAutofit/>
          </a:bodyPr>
          <a:lstStyle/>
          <a:p>
            <a:pPr algn="ctr"/>
            <a:r>
              <a:rPr lang="fr-FR" sz="4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anose="020F0502020204030204" pitchFamily="34" charset="0"/>
              </a:rPr>
              <a:t>TEST D’ANOVA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10402" y="1194331"/>
            <a:ext cx="6244922" cy="4620682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fr-FR" b="1" dirty="0"/>
              <a:t>Schéma individus – Variables</a:t>
            </a:r>
          </a:p>
          <a:p>
            <a:pPr lvl="1" algn="just">
              <a:lnSpc>
                <a:spcPct val="150000"/>
              </a:lnSpc>
            </a:pPr>
            <a:r>
              <a:rPr lang="fr-FR" b="1" dirty="0"/>
              <a:t>U.S.: </a:t>
            </a:r>
            <a:r>
              <a:rPr lang="fr-FR" dirty="0"/>
              <a:t>Piézomètres par chaque zone humide de chaque bassin </a:t>
            </a:r>
          </a:p>
          <a:p>
            <a:pPr lvl="1" algn="just">
              <a:lnSpc>
                <a:spcPct val="150000"/>
              </a:lnSpc>
            </a:pPr>
            <a:r>
              <a:rPr lang="fr-FR" b="1" dirty="0"/>
              <a:t>Variables</a:t>
            </a:r>
            <a:r>
              <a:rPr lang="fr-FR" dirty="0"/>
              <a:t>: température, pression, profondeur des variables quantitatives </a:t>
            </a:r>
            <a:r>
              <a:rPr lang="fr-FR" dirty="0" smtClean="0"/>
              <a:t>continues</a:t>
            </a:r>
            <a:endParaRPr lang="fr-FR" dirty="0"/>
          </a:p>
          <a:p>
            <a:pPr marL="0" indent="0" algn="just">
              <a:buNone/>
            </a:pPr>
            <a:endParaRPr lang="fr-FR" dirty="0"/>
          </a:p>
          <a:p>
            <a:pPr algn="just"/>
            <a:r>
              <a:rPr lang="fr-FR" b="1" dirty="0"/>
              <a:t>Hypothèses</a:t>
            </a:r>
          </a:p>
          <a:p>
            <a:pPr lvl="1" algn="just">
              <a:lnSpc>
                <a:spcPct val="170000"/>
              </a:lnSpc>
            </a:pPr>
            <a:r>
              <a:rPr lang="fr-FR" b="1" dirty="0"/>
              <a:t>Ho</a:t>
            </a:r>
            <a:r>
              <a:rPr lang="fr-FR" dirty="0"/>
              <a:t>: il y</a:t>
            </a:r>
            <a:r>
              <a:rPr lang="fr-FR" dirty="0" smtClean="0"/>
              <a:t> a </a:t>
            </a:r>
            <a:r>
              <a:rPr lang="fr-FR" dirty="0"/>
              <a:t>d’égalité de moyenne dans chaque zone humide</a:t>
            </a:r>
          </a:p>
          <a:p>
            <a:pPr lvl="1" algn="just">
              <a:lnSpc>
                <a:spcPct val="170000"/>
              </a:lnSpc>
            </a:pPr>
            <a:r>
              <a:rPr lang="fr-FR" b="1" dirty="0" smtClean="0"/>
              <a:t>H1</a:t>
            </a:r>
            <a:r>
              <a:rPr lang="fr-FR" dirty="0"/>
              <a:t>:il </a:t>
            </a:r>
            <a:r>
              <a:rPr lang="fr-FR" dirty="0" smtClean="0"/>
              <a:t>n’y a pas </a:t>
            </a:r>
            <a:r>
              <a:rPr lang="fr-FR" dirty="0"/>
              <a:t>d’égalité de moyenne dans chaque zone humide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 algn="just">
              <a:buNone/>
            </a:pPr>
            <a:endParaRPr lang="fr-FR" dirty="0"/>
          </a:p>
          <a:p>
            <a:pPr algn="just"/>
            <a:r>
              <a:rPr lang="fr-FR" b="1" dirty="0"/>
              <a:t> Règle de décision ( 5%)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fr-FR" dirty="0"/>
              <a:t>Rejet de Ho </a:t>
            </a:r>
            <a:r>
              <a:rPr lang="fr-FR" dirty="0">
                <a:sym typeface="Wingdings" panose="05000000000000000000" pitchFamily="2" charset="2"/>
              </a:rPr>
              <a:t> pvalue&lt;5% (</a:t>
            </a:r>
            <a:r>
              <a:rPr lang="fr-FR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les boites à moustaches ne seront pas alignées et les médianes inégales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)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515" y="965469"/>
            <a:ext cx="4442935" cy="17270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83D-868F-4017-952F-FAE5B4667317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285" y="2692535"/>
            <a:ext cx="4450165" cy="1908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285" y="4601403"/>
            <a:ext cx="4450165" cy="1761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 3"/>
          <p:cNvSpPr/>
          <p:nvPr/>
        </p:nvSpPr>
        <p:spPr>
          <a:xfrm>
            <a:off x="7750249" y="619835"/>
            <a:ext cx="3760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4">
              <a:buFont typeface="Wingdings" panose="05000000000000000000" pitchFamily="2" charset="2"/>
              <a:buChar char="Ø"/>
            </a:pPr>
            <a:r>
              <a:rPr lang="fr-FR" sz="1400" dirty="0"/>
              <a:t>Zone humide 102</a:t>
            </a:r>
          </a:p>
        </p:txBody>
      </p:sp>
    </p:spTree>
    <p:extLst>
      <p:ext uri="{BB962C8B-B14F-4D97-AF65-F5344CB8AC3E}">
        <p14:creationId xmlns:p14="http://schemas.microsoft.com/office/powerpoint/2010/main" val="187323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33876" y="323849"/>
            <a:ext cx="9371949" cy="697653"/>
          </a:xfrm>
        </p:spPr>
        <p:txBody>
          <a:bodyPr>
            <a:noAutofit/>
          </a:bodyPr>
          <a:lstStyle/>
          <a:p>
            <a:pPr algn="ctr"/>
            <a:r>
              <a:rPr lang="fr-FR" sz="4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anose="020F0502020204030204" pitchFamily="34" charset="0"/>
              </a:rPr>
              <a:t>TEST D’INDÉPENDANCE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70962" y="1310326"/>
            <a:ext cx="4629738" cy="4753639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/>
              <a:t>Schéma individus – Variables</a:t>
            </a:r>
          </a:p>
          <a:p>
            <a:pPr lvl="1">
              <a:lnSpc>
                <a:spcPct val="150000"/>
              </a:lnSpc>
            </a:pPr>
            <a:r>
              <a:rPr lang="fr-FR" b="1" dirty="0"/>
              <a:t>U.S. </a:t>
            </a:r>
            <a:r>
              <a:rPr lang="fr-FR" dirty="0"/>
              <a:t>: Piézomètres par </a:t>
            </a:r>
            <a:r>
              <a:rPr lang="fr-FR" dirty="0" smtClean="0"/>
              <a:t>zone </a:t>
            </a:r>
            <a:r>
              <a:rPr lang="fr-FR" dirty="0"/>
              <a:t>humide de chaque bassin </a:t>
            </a:r>
          </a:p>
          <a:p>
            <a:pPr lvl="1">
              <a:lnSpc>
                <a:spcPct val="150000"/>
              </a:lnSpc>
            </a:pPr>
            <a:r>
              <a:rPr lang="fr-FR" b="1" dirty="0"/>
              <a:t>Variable</a:t>
            </a:r>
            <a:r>
              <a:rPr lang="fr-FR" dirty="0"/>
              <a:t>: profondeur par jour, variable quantitative </a:t>
            </a:r>
            <a:r>
              <a:rPr lang="fr-FR" dirty="0" smtClean="0"/>
              <a:t>continue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b="1" dirty="0" smtClean="0"/>
              <a:t>Hypothèses</a:t>
            </a:r>
            <a:endParaRPr lang="fr-FR" b="1" dirty="0"/>
          </a:p>
          <a:p>
            <a:pPr lvl="1">
              <a:lnSpc>
                <a:spcPct val="160000"/>
              </a:lnSpc>
            </a:pPr>
            <a:r>
              <a:rPr lang="fr-FR" b="1" dirty="0"/>
              <a:t>Ho</a:t>
            </a:r>
            <a:r>
              <a:rPr lang="fr-FR" dirty="0"/>
              <a:t>: </a:t>
            </a:r>
            <a:r>
              <a:rPr lang="fr-FR" dirty="0" smtClean="0"/>
              <a:t>il y </a:t>
            </a:r>
            <a:r>
              <a:rPr lang="fr-FR" dirty="0"/>
              <a:t>a indépendance entre les profondeurs des piézomètres de chaque zone humide</a:t>
            </a:r>
          </a:p>
          <a:p>
            <a:pPr lvl="1">
              <a:lnSpc>
                <a:spcPct val="160000"/>
              </a:lnSpc>
            </a:pPr>
            <a:r>
              <a:rPr lang="fr-FR" b="1" dirty="0"/>
              <a:t>H1</a:t>
            </a:r>
            <a:r>
              <a:rPr lang="fr-FR" dirty="0"/>
              <a:t>: il </a:t>
            </a:r>
            <a:r>
              <a:rPr lang="fr-FR" dirty="0" smtClean="0"/>
              <a:t>n’y </a:t>
            </a:r>
            <a:r>
              <a:rPr lang="fr-FR" dirty="0"/>
              <a:t>a </a:t>
            </a:r>
            <a:r>
              <a:rPr lang="fr-FR" dirty="0" smtClean="0"/>
              <a:t>pas indépendance </a:t>
            </a:r>
            <a:r>
              <a:rPr lang="fr-FR" dirty="0"/>
              <a:t>entre les profondeurs des piézomètres de chaque zone humide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sz="2100" b="1" dirty="0"/>
              <a:t> Règle de décision ( 5%)</a:t>
            </a:r>
          </a:p>
          <a:p>
            <a:pPr marL="0" indent="0">
              <a:buNone/>
            </a:pPr>
            <a:r>
              <a:rPr lang="fr-FR" dirty="0"/>
              <a:t>	Rejet de Ho </a:t>
            </a:r>
            <a:r>
              <a:rPr lang="fr-FR" dirty="0">
                <a:sym typeface="Wingdings" panose="05000000000000000000" pitchFamily="2" charset="2"/>
              </a:rPr>
              <a:t> pvalue&lt;5%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83D-868F-4017-952F-FAE5B4667317}" type="slidenum">
              <a:rPr lang="fr-FR" smtClean="0"/>
              <a:pPr/>
              <a:t>13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72262"/>
              </p:ext>
            </p:extLst>
          </p:nvPr>
        </p:nvGraphicFramePr>
        <p:xfrm>
          <a:off x="5762625" y="1581150"/>
          <a:ext cx="552450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7" name="Document" r:id="rId3" imgW="5769180" imgH="1375249" progId="Word.Document.12">
                  <p:embed/>
                </p:oleObj>
              </mc:Choice>
              <mc:Fallback>
                <p:oleObj name="Document" r:id="rId3" imgW="5769180" imgH="13752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62625" y="1581150"/>
                        <a:ext cx="5524500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Espace réservé du contenu 9"/>
          <p:cNvSpPr>
            <a:spLocks noGrp="1"/>
          </p:cNvSpPr>
          <p:nvPr>
            <p:ph sz="half" idx="2"/>
          </p:nvPr>
        </p:nvSpPr>
        <p:spPr>
          <a:xfrm>
            <a:off x="5876924" y="1147234"/>
            <a:ext cx="3286125" cy="405341"/>
          </a:xfrm>
        </p:spPr>
        <p:txBody>
          <a:bodyPr>
            <a:noAutofit/>
          </a:bodyPr>
          <a:lstStyle/>
          <a:p>
            <a:pPr lvl="4">
              <a:buFont typeface="Wingdings" panose="05000000000000000000" pitchFamily="2" charset="2"/>
              <a:buChar char="Ø"/>
            </a:pPr>
            <a:r>
              <a:rPr lang="fr-FR" sz="1400" dirty="0"/>
              <a:t>Zone humide 102</a:t>
            </a:r>
          </a:p>
        </p:txBody>
      </p:sp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259627"/>
              </p:ext>
            </p:extLst>
          </p:nvPr>
        </p:nvGraphicFramePr>
        <p:xfrm>
          <a:off x="6619876" y="2800351"/>
          <a:ext cx="453461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" name="Document" r:id="rId5" imgW="5859132" imgH="1734902" progId="Word.Document.12">
                  <p:embed/>
                </p:oleObj>
              </mc:Choice>
              <mc:Fallback>
                <p:oleObj name="Document" r:id="rId5" imgW="5859132" imgH="17349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19876" y="2800351"/>
                        <a:ext cx="4534610" cy="127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 12"/>
          <p:cNvPicPr/>
          <p:nvPr/>
        </p:nvPicPr>
        <p:blipFill>
          <a:blip r:embed="rId7"/>
          <a:stretch>
            <a:fillRect/>
          </a:stretch>
        </p:blipFill>
        <p:spPr>
          <a:xfrm>
            <a:off x="6893243" y="4019550"/>
            <a:ext cx="3155632" cy="2400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5" name="Rectangle 14"/>
          <p:cNvSpPr/>
          <p:nvPr/>
        </p:nvSpPr>
        <p:spPr>
          <a:xfrm>
            <a:off x="10255596" y="2063234"/>
            <a:ext cx="946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>
                <a:latin typeface="Calibri" panose="020F0502020204030204" pitchFamily="34" charset="0"/>
              </a:rPr>
              <a:t>Matrice de </a:t>
            </a:r>
          </a:p>
          <a:p>
            <a:r>
              <a:rPr lang="fr-FR" sz="1200" b="1" dirty="0">
                <a:latin typeface="Calibri" panose="020F0502020204030204" pitchFamily="34" charset="0"/>
              </a:rPr>
              <a:t>corrélations</a:t>
            </a:r>
            <a:endParaRPr lang="fr-FR" sz="1200" dirty="0"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264901" y="3291959"/>
            <a:ext cx="1073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>
                <a:latin typeface="Calibri" panose="020F0502020204030204" pitchFamily="34" charset="0"/>
              </a:rPr>
              <a:t>Matrice de </a:t>
            </a:r>
          </a:p>
          <a:p>
            <a:r>
              <a:rPr lang="fr-FR" sz="1200" b="1" dirty="0">
                <a:latin typeface="Calibri" panose="020F0502020204030204" pitchFamily="34" charset="0"/>
              </a:rPr>
              <a:t>Pvalue (Khi-2)</a:t>
            </a:r>
            <a:endParaRPr lang="fr-FR" sz="1200" dirty="0">
              <a:latin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264901" y="5558909"/>
            <a:ext cx="960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>
                <a:latin typeface="Calibri" panose="020F0502020204030204" pitchFamily="34" charset="0"/>
              </a:rPr>
              <a:t>Variations </a:t>
            </a:r>
          </a:p>
          <a:p>
            <a:r>
              <a:rPr lang="fr-FR" sz="1200" b="1" dirty="0">
                <a:latin typeface="Calibri" panose="020F0502020204030204" pitchFamily="34" charset="0"/>
              </a:rPr>
              <a:t>Verticales </a:t>
            </a:r>
          </a:p>
          <a:p>
            <a:r>
              <a:rPr lang="fr-FR" sz="1200" b="1" dirty="0">
                <a:latin typeface="Calibri" panose="020F0502020204030204" pitchFamily="34" charset="0"/>
              </a:rPr>
              <a:t>Journalières</a:t>
            </a:r>
            <a:endParaRPr lang="fr-FR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82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6226" y="495300"/>
            <a:ext cx="9371949" cy="859578"/>
          </a:xfrm>
        </p:spPr>
        <p:txBody>
          <a:bodyPr>
            <a:normAutofit/>
          </a:bodyPr>
          <a:lstStyle/>
          <a:p>
            <a:pPr algn="ctr"/>
            <a:r>
              <a:rPr lang="fr-FR" sz="4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anose="020F0502020204030204" pitchFamily="34" charset="0"/>
              </a:rPr>
              <a:t>ANALYSE EN COMPOSANTE PRINCIPALE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37240" y="2134370"/>
            <a:ext cx="9954760" cy="303111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b="1" dirty="0"/>
              <a:t>Questions :</a:t>
            </a:r>
          </a:p>
          <a:p>
            <a:pPr marL="0" indent="0">
              <a:lnSpc>
                <a:spcPct val="150000"/>
              </a:lnSpc>
              <a:buNone/>
            </a:pPr>
            <a:endParaRPr lang="fr-FR" b="1" dirty="0"/>
          </a:p>
          <a:p>
            <a:pPr lvl="1">
              <a:lnSpc>
                <a:spcPct val="150000"/>
              </a:lnSpc>
            </a:pPr>
            <a:r>
              <a:rPr lang="fr-FR" dirty="0"/>
              <a:t>Est-ce que les zones humides sont des réserves en eau naturelle (Pouvoir tampon)?</a:t>
            </a:r>
          </a:p>
          <a:p>
            <a:pPr lvl="1">
              <a:lnSpc>
                <a:spcPct val="150000"/>
              </a:lnSpc>
            </a:pPr>
            <a:endParaRPr lang="fr-FR" dirty="0"/>
          </a:p>
          <a:p>
            <a:pPr lvl="1">
              <a:lnSpc>
                <a:spcPct val="150000"/>
              </a:lnSpc>
            </a:pPr>
            <a:endParaRPr lang="fr-FR" dirty="0"/>
          </a:p>
          <a:p>
            <a:pPr lvl="1">
              <a:lnSpc>
                <a:spcPct val="150000"/>
              </a:lnSpc>
            </a:pPr>
            <a:r>
              <a:rPr lang="fr-FR" dirty="0"/>
              <a:t>Y’</a:t>
            </a:r>
            <a:r>
              <a:rPr lang="fr-FR" dirty="0" err="1"/>
              <a:t>a-t-il</a:t>
            </a:r>
            <a:r>
              <a:rPr lang="fr-FR" dirty="0"/>
              <a:t> interaction entre les profondeurs des </a:t>
            </a:r>
            <a:r>
              <a:rPr lang="fr-FR" dirty="0" smtClean="0"/>
              <a:t>piézomètres à l’échelle du bassin </a:t>
            </a:r>
            <a:r>
              <a:rPr lang="fr-FR" dirty="0" err="1" smtClean="0"/>
              <a:t>Madres</a:t>
            </a:r>
            <a:r>
              <a:rPr lang="fr-FR" dirty="0" smtClean="0"/>
              <a:t>?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283464" lvl="1" indent="0">
              <a:buNone/>
            </a:pP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83D-868F-4017-952F-FAE5B4667317}" type="slidenum">
              <a:rPr lang="fr-FR" smtClean="0"/>
              <a:t>14</a:t>
            </a:fld>
            <a:endParaRPr lang="fr-FR"/>
          </a:p>
        </p:txBody>
      </p:sp>
      <p:pic>
        <p:nvPicPr>
          <p:cNvPr id="9218" name="Picture 2" descr="U:\Downloads\6205733b5eb14a251bc82c906a7bf79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288" y="2905128"/>
            <a:ext cx="1204945" cy="100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ésultat de recherche d'images pour &quot;interaction  p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45" y="4181476"/>
            <a:ext cx="1194088" cy="119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14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36847" y="435564"/>
            <a:ext cx="9092810" cy="823912"/>
          </a:xfrm>
        </p:spPr>
        <p:txBody>
          <a:bodyPr>
            <a:noAutofit/>
          </a:bodyPr>
          <a:lstStyle/>
          <a:p>
            <a:pPr algn="ctr"/>
            <a:r>
              <a:rPr lang="fr-FR" sz="4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anose="020F0502020204030204" pitchFamily="34" charset="0"/>
              </a:rPr>
              <a:t>ANALYSE EN COMPOSANTE PRINCIPALE</a:t>
            </a:r>
            <a:endParaRPr lang="fr-FR" sz="4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0244" y="1468755"/>
            <a:ext cx="4235900" cy="823912"/>
          </a:xfrm>
        </p:spPr>
        <p:txBody>
          <a:bodyPr>
            <a:normAutofit/>
          </a:bodyPr>
          <a:lstStyle/>
          <a:p>
            <a:r>
              <a:rPr lang="fr-FR" sz="2000" dirty="0"/>
              <a:t>Contributions des individus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029324" y="1502322"/>
            <a:ext cx="5419727" cy="823912"/>
          </a:xfrm>
        </p:spPr>
        <p:txBody>
          <a:bodyPr>
            <a:normAutofit/>
          </a:bodyPr>
          <a:lstStyle/>
          <a:p>
            <a:pPr algn="ctr"/>
            <a:r>
              <a:rPr lang="fr-FR" sz="2000" dirty="0"/>
              <a:t>Cercle de corrélation de variable</a:t>
            </a:r>
          </a:p>
        </p:txBody>
      </p:sp>
      <p:pic>
        <p:nvPicPr>
          <p:cNvPr id="15" name="Espace réservé du contenu 14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667000"/>
            <a:ext cx="4676776" cy="27505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83D-868F-4017-952F-FAE5B4667317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6" y="2668186"/>
            <a:ext cx="4712612" cy="2743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6" name="ZoneTexte 15"/>
          <p:cNvSpPr txBox="1"/>
          <p:nvPr/>
        </p:nvSpPr>
        <p:spPr>
          <a:xfrm>
            <a:off x="1028698" y="5505450"/>
            <a:ext cx="4524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Représentation des individus en fonction </a:t>
            </a:r>
          </a:p>
          <a:p>
            <a:r>
              <a:rPr lang="fr-FR" sz="1600" dirty="0"/>
              <a:t>du cosinus²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553197" y="5505450"/>
            <a:ext cx="5419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Représentation de la variable temps en fonction du cosinus²</a:t>
            </a:r>
          </a:p>
        </p:txBody>
      </p:sp>
    </p:spTree>
    <p:extLst>
      <p:ext uri="{BB962C8B-B14F-4D97-AF65-F5344CB8AC3E}">
        <p14:creationId xmlns:p14="http://schemas.microsoft.com/office/powerpoint/2010/main" val="165910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33851" y="123687"/>
            <a:ext cx="9371949" cy="1183566"/>
          </a:xfrm>
        </p:spPr>
        <p:txBody>
          <a:bodyPr>
            <a:normAutofit/>
          </a:bodyPr>
          <a:lstStyle/>
          <a:p>
            <a:pPr algn="ctr"/>
            <a:r>
              <a:rPr lang="fr-FR" sz="4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anose="020F0502020204030204" pitchFamily="34" charset="0"/>
              </a:rPr>
              <a:t>CLASSIFICATION HIÉRARCHIQUE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71624" y="1678305"/>
            <a:ext cx="4608576" cy="823912"/>
          </a:xfrm>
        </p:spPr>
        <p:txBody>
          <a:bodyPr/>
          <a:lstStyle/>
          <a:p>
            <a:r>
              <a:rPr lang="fr-FR" dirty="0"/>
              <a:t>Clustering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686550" y="1716405"/>
            <a:ext cx="4610100" cy="823912"/>
          </a:xfrm>
        </p:spPr>
        <p:txBody>
          <a:bodyPr/>
          <a:lstStyle/>
          <a:p>
            <a:r>
              <a:rPr lang="fr-FR" dirty="0"/>
              <a:t>Cluster à 3 dimensions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83D-868F-4017-952F-FAE5B4667317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21" y="2821980"/>
            <a:ext cx="4608513" cy="2311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Espace réservé du contenu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2850157"/>
            <a:ext cx="4610100" cy="2311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0" name="ZoneTexte 9"/>
          <p:cNvSpPr txBox="1"/>
          <p:nvPr/>
        </p:nvSpPr>
        <p:spPr>
          <a:xfrm>
            <a:off x="2254540" y="5558909"/>
            <a:ext cx="761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Regroupement des piézomètres en fonction de la profondeur</a:t>
            </a:r>
          </a:p>
        </p:txBody>
      </p:sp>
    </p:spTree>
    <p:extLst>
      <p:ext uri="{BB962C8B-B14F-4D97-AF65-F5344CB8AC3E}">
        <p14:creationId xmlns:p14="http://schemas.microsoft.com/office/powerpoint/2010/main" val="77198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DC61A26-858E-464F-9D50-FCE06A771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482" y="466339"/>
            <a:ext cx="6250248" cy="834491"/>
          </a:xfrm>
        </p:spPr>
        <p:txBody>
          <a:bodyPr>
            <a:noAutofit/>
          </a:bodyPr>
          <a:lstStyle/>
          <a:p>
            <a:pPr algn="ctr"/>
            <a:r>
              <a:rPr lang="fr-FR" sz="28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anose="020F0502020204030204" pitchFamily="34" charset="0"/>
              </a:rPr>
              <a:t>COMPARAISON DES DÉBITS AU SEIN DU COUPLE 2: PINATA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12A53971-06A2-42A6-B8BE-06DFEC40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1"/>
            <a:ext cx="831010" cy="228599"/>
          </a:xfrm>
        </p:spPr>
        <p:txBody>
          <a:bodyPr/>
          <a:lstStyle/>
          <a:p>
            <a:fld id="{5564783D-868F-4017-952F-FAE5B4667317}" type="slidenum">
              <a:rPr lang="fr-FR" smtClean="0"/>
              <a:t>17</a:t>
            </a:fld>
            <a:endParaRPr lang="fr-FR"/>
          </a:p>
        </p:txBody>
      </p:sp>
      <p:sp>
        <p:nvSpPr>
          <p:cNvPr id="13" name="Espace réservé du contenu 10">
            <a:extLst>
              <a:ext uri="{FF2B5EF4-FFF2-40B4-BE49-F238E27FC236}">
                <a16:creationId xmlns="" xmlns:a16="http://schemas.microsoft.com/office/drawing/2014/main" id="{85C14218-F718-456A-B401-A452DFA39BE5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9486900" y="3037065"/>
            <a:ext cx="2705100" cy="222214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fr-F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DURÉE</a:t>
            </a:r>
            <a:r>
              <a:rPr lang="fr-FR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: 5  mois</a:t>
            </a:r>
          </a:p>
          <a:p>
            <a:pPr algn="just">
              <a:lnSpc>
                <a:spcPct val="150000"/>
              </a:lnSpc>
            </a:pPr>
            <a:r>
              <a:rPr lang="fr-FR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variations différentes</a:t>
            </a:r>
          </a:p>
          <a:p>
            <a:pPr algn="just">
              <a:lnSpc>
                <a:spcPct val="150000"/>
              </a:lnSpc>
            </a:pPr>
            <a:r>
              <a:rPr lang="fr-FR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Présence d’écarts</a:t>
            </a:r>
          </a:p>
          <a:p>
            <a:pPr algn="just">
              <a:lnSpc>
                <a:spcPct val="150000"/>
              </a:lnSpc>
            </a:pPr>
            <a:r>
              <a:rPr lang="fr-F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Unité </a:t>
            </a:r>
            <a:r>
              <a:rPr lang="fr-FR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: L/s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1BBBB65D-008C-421E-884A-04911316B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15" y="1729899"/>
            <a:ext cx="8464247" cy="42445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0349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8076" y="342762"/>
            <a:ext cx="9371949" cy="752613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fr-FR" sz="53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Calibri" panose="020F0502020204030204" pitchFamily="34" charset="0"/>
              </a:rPr>
              <a:t>CONCLUSION</a:t>
            </a:r>
            <a:endParaRPr lang="fr-FR" b="1" spc="150" dirty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24151" y="1409700"/>
            <a:ext cx="8410248" cy="4857750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b="1" dirty="0">
                <a:latin typeface="Calibri" panose="020F0502020204030204" pitchFamily="34" charset="0"/>
              </a:rPr>
              <a:t>Changement Climatique </a:t>
            </a:r>
            <a:r>
              <a:rPr lang="fr-FR" dirty="0">
                <a:latin typeface="Calibri" panose="020F0502020204030204" pitchFamily="34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</a:rPr>
              <a:t>pas trop d’influence sur les tourbières</a:t>
            </a:r>
          </a:p>
          <a:p>
            <a:pPr marL="0" indent="0">
              <a:buNone/>
            </a:pPr>
            <a:endParaRPr lang="fr-FR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fr-FR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b="1" dirty="0">
                <a:latin typeface="Times New Roman" panose="02020603050405020304" pitchFamily="18" charset="0"/>
                <a:ea typeface="Calibri" panose="020F0502020204030204" pitchFamily="34" charset="0"/>
              </a:rPr>
              <a:t>rôle hydrologique :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fr-FR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dirty="0">
                <a:latin typeface="Calibri" panose="020F0502020204030204" pitchFamily="34" charset="0"/>
              </a:rPr>
              <a:t>Capacité de rebondissement et de restauration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</a:rPr>
              <a:t>Capacité d’absorber les flux d’eau (variable au cours de l’année)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</a:rPr>
              <a:t>Capacité  de freinage  des écoulements de la nappe ,  permet le maintien d’un niveau d’eau constant à la base du </a:t>
            </a:r>
            <a:r>
              <a:rPr lang="fr-FR" dirty="0" smtClean="0">
                <a:latin typeface="Calibri" panose="020F0502020204030204" pitchFamily="34" charset="0"/>
              </a:rPr>
              <a:t>versant</a:t>
            </a:r>
          </a:p>
          <a:p>
            <a:pPr marL="978408" lvl="4" indent="0">
              <a:buNone/>
            </a:pPr>
            <a:endParaRPr lang="fr-FR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fr-FR" dirty="0" smtClean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b="1" dirty="0" smtClean="0">
                <a:latin typeface="Calibri" panose="020F0502020204030204" pitchFamily="34" charset="0"/>
              </a:rPr>
              <a:t>Qualité </a:t>
            </a:r>
            <a:r>
              <a:rPr lang="fr-FR" b="1" dirty="0">
                <a:latin typeface="Calibri" panose="020F0502020204030204" pitchFamily="34" charset="0"/>
              </a:rPr>
              <a:t>des données </a:t>
            </a:r>
            <a:r>
              <a:rPr lang="fr-FR" dirty="0"/>
              <a:t>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>
                <a:latin typeface="Calibri" panose="020F0502020204030204" pitchFamily="34" charset="0"/>
              </a:rPr>
              <a:t>Les piézomètres n° 15 et n° 28 présentent des données erronées.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>
                <a:latin typeface="Calibri" panose="020F0502020204030204" pitchFamily="34" charset="0"/>
              </a:rPr>
              <a:t>Les données du piézomètre n° 44 sont introuvables.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>
                <a:latin typeface="Calibri" panose="020F0502020204030204" pitchFamily="34" charset="0"/>
              </a:rPr>
              <a:t>Incohérence des données pour certaines analyses statistiques</a:t>
            </a:r>
            <a:endParaRPr lang="fr-FR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83D-868F-4017-952F-FAE5B4667317}" type="slidenum">
              <a:rPr lang="fr-FR" smtClean="0"/>
              <a:t>18</a:t>
            </a:fld>
            <a:endParaRPr lang="fr-FR"/>
          </a:p>
        </p:txBody>
      </p:sp>
      <p:pic>
        <p:nvPicPr>
          <p:cNvPr id="10242" name="Picture 2" descr="Image associée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1" y="2386013"/>
            <a:ext cx="2054224" cy="205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7651" y="2404201"/>
            <a:ext cx="9581823" cy="22916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b="1" dirty="0">
                <a:solidFill>
                  <a:schemeClr val="accent1">
                    <a:lumMod val="50000"/>
                  </a:schemeClr>
                </a:solidFill>
              </a:rPr>
              <a:t>Merci </a:t>
            </a:r>
          </a:p>
          <a:p>
            <a:pPr marL="0" indent="0" algn="ctr">
              <a:buNone/>
            </a:pPr>
            <a:r>
              <a:rPr lang="fr-FR" sz="2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pour votre aimable attention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83D-868F-4017-952F-FAE5B466731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2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0" cy="417362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>
                <a:solidFill>
                  <a:schemeClr val="accent1"/>
                </a:solidFill>
              </a:rPr>
              <a:t>PLAN</a:t>
            </a:r>
          </a:p>
        </p:txBody>
      </p:sp>
      <p:sp>
        <p:nvSpPr>
          <p:cNvPr id="8" name="Arc 7"/>
          <p:cNvSpPr/>
          <p:nvPr/>
        </p:nvSpPr>
        <p:spPr>
          <a:xfrm>
            <a:off x="-312712" y="1620170"/>
            <a:ext cx="4248472" cy="4176464"/>
          </a:xfrm>
          <a:prstGeom prst="arc">
            <a:avLst>
              <a:gd name="adj1" fmla="val 16200000"/>
              <a:gd name="adj2" fmla="val 5359794"/>
            </a:avLst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Arc 8"/>
          <p:cNvSpPr/>
          <p:nvPr/>
        </p:nvSpPr>
        <p:spPr>
          <a:xfrm>
            <a:off x="-1212304" y="1207786"/>
            <a:ext cx="5472608" cy="5040560"/>
          </a:xfrm>
          <a:prstGeom prst="arc">
            <a:avLst>
              <a:gd name="adj1" fmla="val 16200000"/>
              <a:gd name="adj2" fmla="val 5370932"/>
            </a:avLst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val 14"/>
          <p:cNvSpPr/>
          <p:nvPr/>
        </p:nvSpPr>
        <p:spPr>
          <a:xfrm>
            <a:off x="2537784" y="1302312"/>
            <a:ext cx="245851" cy="24585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1" name="Group 24"/>
          <p:cNvGrpSpPr/>
          <p:nvPr/>
        </p:nvGrpSpPr>
        <p:grpSpPr>
          <a:xfrm rot="5400000">
            <a:off x="-1007651" y="3772588"/>
            <a:ext cx="4926365" cy="180299"/>
            <a:chOff x="-3200399" y="3314692"/>
            <a:chExt cx="6246420" cy="228609"/>
          </a:xfrm>
          <a:solidFill>
            <a:schemeClr val="accent1">
              <a:lumMod val="75000"/>
            </a:schemeClr>
          </a:solidFill>
        </p:grpSpPr>
        <p:sp>
          <p:nvSpPr>
            <p:cNvPr id="12" name="Rounded Rectangle 12"/>
            <p:cNvSpPr/>
            <p:nvPr/>
          </p:nvSpPr>
          <p:spPr>
            <a:xfrm rot="5400000">
              <a:off x="1331521" y="1828801"/>
              <a:ext cx="228600" cy="3200400"/>
            </a:xfrm>
            <a:prstGeom prst="pentagon">
              <a:avLst/>
            </a:prstGeom>
            <a:grpFill/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ounded Rectangle 23"/>
            <p:cNvSpPr/>
            <p:nvPr/>
          </p:nvSpPr>
          <p:spPr>
            <a:xfrm rot="5400000">
              <a:off x="-1714499" y="1828792"/>
              <a:ext cx="228599" cy="3200400"/>
            </a:xfrm>
            <a:prstGeom prst="pentagon">
              <a:avLst/>
            </a:prstGeom>
            <a:noFill/>
            <a:ln>
              <a:noFill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4" name="Oval 14"/>
          <p:cNvSpPr/>
          <p:nvPr/>
        </p:nvSpPr>
        <p:spPr>
          <a:xfrm>
            <a:off x="3401880" y="1836194"/>
            <a:ext cx="245851" cy="24585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977944" y="2742472"/>
            <a:ext cx="245851" cy="24585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Oval 14"/>
          <p:cNvSpPr/>
          <p:nvPr/>
        </p:nvSpPr>
        <p:spPr>
          <a:xfrm>
            <a:off x="4151787" y="3780410"/>
            <a:ext cx="245851" cy="24585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Oval 14"/>
          <p:cNvSpPr/>
          <p:nvPr/>
        </p:nvSpPr>
        <p:spPr>
          <a:xfrm>
            <a:off x="3905936" y="4614680"/>
            <a:ext cx="245851" cy="24585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Oval 14"/>
          <p:cNvSpPr/>
          <p:nvPr/>
        </p:nvSpPr>
        <p:spPr>
          <a:xfrm>
            <a:off x="4079779" y="4212461"/>
            <a:ext cx="167919" cy="167919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Oval 14"/>
          <p:cNvSpPr/>
          <p:nvPr/>
        </p:nvSpPr>
        <p:spPr>
          <a:xfrm>
            <a:off x="4127884" y="3324462"/>
            <a:ext cx="167919" cy="167919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Oval 14"/>
          <p:cNvSpPr/>
          <p:nvPr/>
        </p:nvSpPr>
        <p:spPr>
          <a:xfrm flipV="1">
            <a:off x="2999659" y="1548165"/>
            <a:ext cx="167919" cy="167919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Oval 14"/>
          <p:cNvSpPr/>
          <p:nvPr/>
        </p:nvSpPr>
        <p:spPr>
          <a:xfrm flipV="1">
            <a:off x="3767844" y="2268245"/>
            <a:ext cx="167919" cy="167919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Oval 14"/>
          <p:cNvSpPr/>
          <p:nvPr/>
        </p:nvSpPr>
        <p:spPr>
          <a:xfrm>
            <a:off x="3329872" y="5406768"/>
            <a:ext cx="245851" cy="24585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Oval 14"/>
          <p:cNvSpPr/>
          <p:nvPr/>
        </p:nvSpPr>
        <p:spPr>
          <a:xfrm>
            <a:off x="3695836" y="5076557"/>
            <a:ext cx="167919" cy="167919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872672" y="1110565"/>
            <a:ext cx="5790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fr-FR" sz="24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INTRODUCTION &amp; PROBLÉMATIQUE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575722" y="1727105"/>
            <a:ext cx="686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fr-FR" sz="2400" b="1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fr-FR" sz="24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PRÉSENTATION DE LA ZONE D’ÉTUDE   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4260304" y="2651648"/>
            <a:ext cx="5125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fr-FR" sz="24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TRAITEMENT DES DONNÉES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353208" y="3636395"/>
            <a:ext cx="568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fr-FR" sz="24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ÉTUDE DE CHANGEMENT CLIMATIQUE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140498" y="4566580"/>
            <a:ext cx="6301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fr-FR" sz="24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IMPACT DU CHANGEMENT CLIMATIQUE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3576759" y="5344645"/>
            <a:ext cx="5808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fr-FR" sz="24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EB6F7581-3025-4744-B9FE-907D3E16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83D-868F-4017-952F-FAE5B466731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93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9300000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649 -0.04213 L -0.19128 -0.04097 C -0.14206 -0.04329 -0.1276 -0.04097 -0.09857 -0.03588 C -0.07695 -0.03333 -0.05404 -0.0257 -0.03919 -0.01968 L 8.33333E-7 1.11111E-6 " pathEditMode="relative" rAng="0" ptsTypes="AAAAA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825 -0.1331 L -0.24336 -0.12755 C -0.20976 -0.13056 -0.18593 -0.12454 -0.15468 -0.11459 C -0.12357 -0.10301 -0.08112 -0.09097 -0.04427 -0.04884 L -2.5E-6 1.85185E-6 " pathEditMode="relative" rAng="0" ptsTypes="AAAAA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6" y="664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935 -0.23796 L -0.31784 -0.23379 C -0.25274 -0.23657 -0.1819 -0.21041 -0.13529 -0.18449 C -0.08985 -0.15995 -0.06159 -0.11782 -0.03737 -0.0875 C -0.00209 -0.04166 -0.00625 -0.01597 0.00221 0.00324 " pathEditMode="relative" rAng="0" ptsTypes="AAAAA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78" y="1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4 0.27801 L -0.29375 0.27616 C -0.21966 0.28009 -0.20013 0.27269 -0.16146 0.2456 C -0.12044 0.21783 -0.09375 0.1963 -0.04831 0.11158 C -0.00937 0.04213 -0.01042 0.02315 -0.00013 -1.48148E-6 " pathEditMode="relative" rAng="0" ptsTypes="AAAAA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07" y="-1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076 0.19838 L -0.23164 0.1919 C -0.16888 0.1919 -0.15716 0.18889 -0.09649 0.13171 C -0.04583 0.08357 -0.02852 0.02431 -0.00013 -7.40741E-7 " pathEditMode="relative" rAng="0" ptsTypes="AAAA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31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95 0.06944 L -0.17122 0.06713 C -0.12513 0.06713 -0.11614 0.06597 -0.07122 0.04606 C -0.03372 0.02894 -0.02096 0.00833 -3.125E-6 0 " pathEditMode="relative" rAng="0" ptsTypes="AAAA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91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6" grpId="0"/>
      <p:bldP spid="27" grpId="0"/>
      <p:bldP spid="28" grpId="0"/>
      <p:bldP spid="30" grpId="0"/>
      <p:bldP spid="31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F0D97BC-AEB7-4764-AEDC-24E0699F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275" y="292275"/>
            <a:ext cx="4850426" cy="909395"/>
          </a:xfrm>
        </p:spPr>
        <p:txBody>
          <a:bodyPr/>
          <a:lstStyle/>
          <a:p>
            <a:pPr algn="ctr"/>
            <a:r>
              <a:rPr lang="fr-FR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INTRODUCTION</a:t>
            </a:r>
          </a:p>
        </p:txBody>
      </p:sp>
      <p:graphicFrame>
        <p:nvGraphicFramePr>
          <p:cNvPr id="11" name="Espace réservé du contenu 4">
            <a:extLst>
              <a:ext uri="{FF2B5EF4-FFF2-40B4-BE49-F238E27FC236}">
                <a16:creationId xmlns="" xmlns:a16="http://schemas.microsoft.com/office/drawing/2014/main" id="{100EE8FD-7B23-49EF-8B14-83BDB20DBF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7363599"/>
              </p:ext>
            </p:extLst>
          </p:nvPr>
        </p:nvGraphicFramePr>
        <p:xfrm>
          <a:off x="3258305" y="2276164"/>
          <a:ext cx="4761383" cy="2912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DC951DF8-9F6F-4478-9EEF-63E3CF47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83D-868F-4017-952F-FAE5B4667317}" type="slidenum">
              <a:rPr lang="fr-FR" smtClean="0"/>
              <a:t>3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BF6DBE58-B0D2-42CE-B7F7-B4E1E461E139}"/>
              </a:ext>
            </a:extLst>
          </p:cNvPr>
          <p:cNvGrpSpPr/>
          <p:nvPr/>
        </p:nvGrpSpPr>
        <p:grpSpPr>
          <a:xfrm>
            <a:off x="205201" y="838500"/>
            <a:ext cx="11841567" cy="5499427"/>
            <a:chOff x="373748" y="360980"/>
            <a:chExt cx="11841567" cy="5499427"/>
          </a:xfrm>
        </p:grpSpPr>
        <p:pic>
          <p:nvPicPr>
            <p:cNvPr id="3075" name="Picture 3" descr="D:\dataviz\Problematique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748" y="2394100"/>
              <a:ext cx="2410136" cy="241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2"/>
            <p:cNvSpPr txBox="1"/>
            <p:nvPr/>
          </p:nvSpPr>
          <p:spPr>
            <a:xfrm>
              <a:off x="9334637" y="360980"/>
              <a:ext cx="288067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/>
                <a:t>L’impact du changement climatique sur la zone d’étude</a:t>
              </a:r>
            </a:p>
          </p:txBody>
        </p:sp>
        <p:pic>
          <p:nvPicPr>
            <p:cNvPr id="3077" name="Picture 5" descr="Résultat de recherche d'images pour &quot;changement climatique&quot;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9074" y="1207879"/>
              <a:ext cx="2651804" cy="180676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2519" y="3252766"/>
              <a:ext cx="1964913" cy="2607641"/>
            </a:xfrm>
            <a:prstGeom prst="rect">
              <a:avLst/>
            </a:prstGeom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7629163" y="360980"/>
              <a:ext cx="12904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>
                  <a:latin typeface="Calibri" panose="020F0502020204030204" pitchFamily="34" charset="0"/>
                </a:rPr>
                <a:t>Ressources </a:t>
              </a:r>
            </a:p>
            <a:p>
              <a:pPr algn="ctr"/>
              <a:r>
                <a:rPr lang="fr-FR" b="1" dirty="0">
                  <a:latin typeface="Calibri" panose="020F0502020204030204" pitchFamily="34" charset="0"/>
                </a:rPr>
                <a:t>de l ’eau</a:t>
              </a:r>
            </a:p>
          </p:txBody>
        </p:sp>
        <p:pic>
          <p:nvPicPr>
            <p:cNvPr id="3081" name="Picture 9" descr="U:\Downloads\kisspng-water-resources-clip-art-protect-water-resources-5aa800b5e39127.2445441115209596699321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9844" y="1007311"/>
              <a:ext cx="1029120" cy="920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278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1516AAB-0D8B-4AC2-AB0C-901279AF54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95E71DC-ACE5-4E62-963A-EC08A386D0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C6EC633-FCBD-4B8E-BB6C-0815983EF2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F7355FD-4388-40FA-B316-1D4BFE78C8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6F82B3E-4356-4049-BF71-1D7AA5ADF7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E3677E4-7FD8-44E1-A54C-F8AEB4C6BB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anose="020F0502020204030204" pitchFamily="34" charset="0"/>
              </a:rPr>
              <a:t>MÉTHODOLOGIE </a:t>
            </a:r>
            <a:r>
              <a:rPr lang="fr-FR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anose="020F0502020204030204" pitchFamily="34" charset="0"/>
              </a:rPr>
              <a:t>DE TRAVAIL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83D-868F-4017-952F-FAE5B4667317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32" y="1623060"/>
            <a:ext cx="8855393" cy="38919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6350" stA="52000" endA="300" endPos="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936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1F09ED9-B9B2-4B11-BB38-BE361C17E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028" y="470871"/>
            <a:ext cx="7960203" cy="604781"/>
          </a:xfrm>
        </p:spPr>
        <p:txBody>
          <a:bodyPr/>
          <a:lstStyle/>
          <a:p>
            <a:r>
              <a:rPr lang="fr-FR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anose="020F0502020204030204" pitchFamily="34" charset="0"/>
              </a:rPr>
              <a:t>PRÉSENTATION DE LA ZONE D’ÉTUDE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="" xmlns:a16="http://schemas.microsoft.com/office/drawing/2014/main" id="{EF8BFA48-FD5D-4050-90D7-2A4F1A166F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0" y="1388797"/>
            <a:ext cx="5212630" cy="4867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Espace réservé du contenu 3">
            <a:extLst>
              <a:ext uri="{FF2B5EF4-FFF2-40B4-BE49-F238E27FC236}">
                <a16:creationId xmlns="" xmlns:a16="http://schemas.microsoft.com/office/drawing/2014/main" id="{80F55780-BDC7-408D-8FB7-FDC941A04E46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6874204" y="1691362"/>
            <a:ext cx="4268157" cy="3513269"/>
          </a:xfrm>
        </p:spPr>
        <p:txBody>
          <a:bodyPr/>
          <a:lstStyle/>
          <a:p>
            <a:pPr algn="just"/>
            <a:r>
              <a:rPr lang="fr-FR" sz="1600" u="sng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ZONE D’ÉTUDE </a:t>
            </a:r>
            <a:r>
              <a:rPr lang="fr-FR" sz="16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: Bassin MADRES</a:t>
            </a:r>
          </a:p>
          <a:p>
            <a:pPr marL="0" indent="0" algn="just">
              <a:buNone/>
            </a:pPr>
            <a:endParaRPr lang="fr-FR" sz="1600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just"/>
            <a:r>
              <a:rPr lang="fr-FR" sz="1600" u="sng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DÉPARTEMENT</a:t>
            </a:r>
            <a:r>
              <a:rPr lang="fr-FR" sz="16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: AUDE</a:t>
            </a:r>
          </a:p>
          <a:p>
            <a:pPr marL="0" indent="0" algn="just">
              <a:buNone/>
            </a:pPr>
            <a:endParaRPr lang="fr-FR" sz="1600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just"/>
            <a:r>
              <a:rPr lang="fr-FR" sz="1600" u="sng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COMMUNES</a:t>
            </a:r>
            <a:r>
              <a:rPr lang="fr-FR" sz="16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: Bousquet et </a:t>
            </a:r>
            <a:r>
              <a:rPr lang="fr-FR" sz="1600" dirty="0" err="1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Escouloubre</a:t>
            </a:r>
            <a:endParaRPr lang="fr-FR" sz="1600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just"/>
            <a:endParaRPr lang="fr-FR" sz="1600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just"/>
            <a:r>
              <a:rPr lang="fr-FR" sz="1600" u="sng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SUPERFICIE </a:t>
            </a:r>
            <a:r>
              <a:rPr lang="fr-FR" sz="16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:1000Ha</a:t>
            </a:r>
          </a:p>
          <a:p>
            <a:pPr marL="0" indent="0" algn="just">
              <a:buNone/>
            </a:pPr>
            <a:endParaRPr lang="fr-FR" sz="1600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just"/>
            <a:r>
              <a:rPr lang="fr-FR" sz="1600" u="sng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CARACTÉRISTIQUE</a:t>
            </a:r>
            <a:r>
              <a:rPr lang="fr-FR" sz="16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: Zones humides (tourbières)</a:t>
            </a:r>
          </a:p>
          <a:p>
            <a:endParaRPr lang="fr-FR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33202386-421B-4633-96CA-83EAB580E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415505" y="6629401"/>
            <a:ext cx="831010" cy="228599"/>
          </a:xfrm>
        </p:spPr>
        <p:txBody>
          <a:bodyPr/>
          <a:lstStyle/>
          <a:p>
            <a:fld id="{5564783D-868F-4017-952F-FAE5B4667317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379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908" y="295868"/>
            <a:ext cx="7950841" cy="604781"/>
          </a:xfrm>
        </p:spPr>
        <p:txBody>
          <a:bodyPr>
            <a:noAutofit/>
          </a:bodyPr>
          <a:lstStyle/>
          <a:p>
            <a:pPr algn="ctr"/>
            <a:r>
              <a:rPr lang="fr-FR" sz="39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anose="020F0502020204030204" pitchFamily="34" charset="0"/>
              </a:rPr>
              <a:t>PRÉSENTATION DES APPAREILS </a:t>
            </a:r>
            <a:endParaRPr lang="fr-FR" sz="39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83D-868F-4017-952F-FAE5B4667317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11266" name="Picture 2" descr="L:\ELEVES-STID2A\PROJET-S3\photos-sortie-du-5nov2019\IMG_067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4" b="11111"/>
          <a:stretch/>
        </p:blipFill>
        <p:spPr bwMode="auto">
          <a:xfrm>
            <a:off x="1511608" y="1693070"/>
            <a:ext cx="2124075" cy="30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267" name="Picture 3" descr="L:\ELEVES-STID2A\PROJET-S3\photos-sortie-du-5nov2019\IMG_067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5" t="26182" r="15917"/>
          <a:stretch/>
        </p:blipFill>
        <p:spPr bwMode="auto">
          <a:xfrm>
            <a:off x="4988234" y="1693070"/>
            <a:ext cx="1943100" cy="30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105" y="1047251"/>
            <a:ext cx="2696593" cy="2059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105" y="3840723"/>
            <a:ext cx="2951335" cy="1816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711633" y="4749047"/>
            <a:ext cx="153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alibri" panose="020F0502020204030204" pitchFamily="34" charset="0"/>
              </a:rPr>
              <a:t>Piézomètre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153024" y="4749047"/>
            <a:ext cx="161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alibri" panose="020F0502020204030204" pitchFamily="34" charset="0"/>
              </a:rPr>
              <a:t>Pluviomètre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9048749" y="3106467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alibri" panose="020F0502020204030204" pitchFamily="34" charset="0"/>
              </a:rPr>
              <a:t>Sonde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371890" y="577584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Calibri" panose="020F0502020204030204" pitchFamily="34" charset="0"/>
              </a:rPr>
              <a:t>HFlume</a:t>
            </a:r>
            <a:endParaRPr lang="fr-FR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63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32099" y="336788"/>
            <a:ext cx="10613604" cy="604781"/>
          </a:xfrm>
        </p:spPr>
        <p:txBody>
          <a:bodyPr>
            <a:noAutofit/>
          </a:bodyPr>
          <a:lstStyle/>
          <a:p>
            <a:pPr algn="ctr"/>
            <a:r>
              <a:rPr lang="fr-FR" sz="40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anose="020F0502020204030204" pitchFamily="34" charset="0"/>
              </a:rPr>
              <a:t>TRAITEMENT DES DONNÉES</a:t>
            </a:r>
            <a:endParaRPr lang="fr-FR" sz="40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83D-868F-4017-952F-FAE5B4667317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126" name="Image 50" descr="v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558" y="3206849"/>
            <a:ext cx="457994" cy="45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Image 48" descr="exc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727" y="3142059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Image 49" descr="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608" y="3213397"/>
            <a:ext cx="6096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Image 47" descr="talen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558" y="3700085"/>
            <a:ext cx="17716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539750" y="11652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39750" y="17557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539750" y="2222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539750" y="2660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664160" y="2337484"/>
            <a:ext cx="3320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Logiciels utilisés pour le </a:t>
            </a:r>
          </a:p>
          <a:p>
            <a:r>
              <a:rPr lang="fr-FR" dirty="0"/>
              <a:t>Traitement de données :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2142089" y="1328182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Schéma Décisionnel 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="" xmlns:a16="http://schemas.microsoft.com/office/drawing/2014/main" id="{7AF0ECB2-0E75-44ED-B6A5-C5CCD084ED73}"/>
              </a:ext>
            </a:extLst>
          </p:cNvPr>
          <p:cNvGrpSpPr/>
          <p:nvPr/>
        </p:nvGrpSpPr>
        <p:grpSpPr>
          <a:xfrm>
            <a:off x="1571630" y="1736507"/>
            <a:ext cx="6047215" cy="4153394"/>
            <a:chOff x="1381760" y="1549717"/>
            <a:chExt cx="6047215" cy="3987165"/>
          </a:xfrm>
        </p:grpSpPr>
        <p:pic>
          <p:nvPicPr>
            <p:cNvPr id="26" name="Image 25">
              <a:extLst>
                <a:ext uri="{FF2B5EF4-FFF2-40B4-BE49-F238E27FC236}">
                  <a16:creationId xmlns="" xmlns:a16="http://schemas.microsoft.com/office/drawing/2014/main" id="{02F12206-F964-478E-A92F-819A8893A687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760" y="1549717"/>
              <a:ext cx="6047215" cy="39871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55" name="Groupe 54">
              <a:extLst>
                <a:ext uri="{FF2B5EF4-FFF2-40B4-BE49-F238E27FC236}">
                  <a16:creationId xmlns="" xmlns:a16="http://schemas.microsoft.com/office/drawing/2014/main" id="{D36E10B6-2477-4D37-9044-D44F813D5364}"/>
                </a:ext>
              </a:extLst>
            </p:cNvPr>
            <p:cNvGrpSpPr/>
            <p:nvPr/>
          </p:nvGrpSpPr>
          <p:grpSpPr>
            <a:xfrm>
              <a:off x="2782448" y="2039299"/>
              <a:ext cx="3162936" cy="2960375"/>
              <a:chOff x="0" y="0"/>
              <a:chExt cx="3326218" cy="2897201"/>
            </a:xfrm>
          </p:grpSpPr>
          <p:grpSp>
            <p:nvGrpSpPr>
              <p:cNvPr id="56" name="Groupe 55">
                <a:extLst>
                  <a:ext uri="{FF2B5EF4-FFF2-40B4-BE49-F238E27FC236}">
                    <a16:creationId xmlns="" xmlns:a16="http://schemas.microsoft.com/office/drawing/2014/main" id="{65CF78CE-D159-4F2F-8CC0-58794037BACF}"/>
                  </a:ext>
                </a:extLst>
              </p:cNvPr>
              <p:cNvGrpSpPr/>
              <p:nvPr/>
            </p:nvGrpSpPr>
            <p:grpSpPr>
              <a:xfrm>
                <a:off x="0" y="1175161"/>
                <a:ext cx="3326218" cy="1722040"/>
                <a:chOff x="0" y="1031358"/>
                <a:chExt cx="3014242" cy="1506546"/>
              </a:xfrm>
            </p:grpSpPr>
            <p:sp>
              <p:nvSpPr>
                <p:cNvPr id="58" name="Flèche droite 56">
                  <a:extLst>
                    <a:ext uri="{FF2B5EF4-FFF2-40B4-BE49-F238E27FC236}">
                      <a16:creationId xmlns="" xmlns:a16="http://schemas.microsoft.com/office/drawing/2014/main" id="{5523D4E6-1F72-430F-B788-3486B99DC254}"/>
                    </a:ext>
                  </a:extLst>
                </p:cNvPr>
                <p:cNvSpPr/>
                <p:nvPr/>
              </p:nvSpPr>
              <p:spPr>
                <a:xfrm>
                  <a:off x="0" y="1031358"/>
                  <a:ext cx="430924" cy="189187"/>
                </a:xfrm>
                <a:prstGeom prst="rightArrow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</a:ln>
                <a:effectLst>
                  <a:glow rad="63500">
                    <a:srgbClr val="70AD47">
                      <a:satMod val="175000"/>
                      <a:alpha val="40000"/>
                    </a:srgbClr>
                  </a:glow>
                </a:effectLst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lèche droite 57">
                  <a:extLst>
                    <a:ext uri="{FF2B5EF4-FFF2-40B4-BE49-F238E27FC236}">
                      <a16:creationId xmlns="" xmlns:a16="http://schemas.microsoft.com/office/drawing/2014/main" id="{504C2D34-1493-410B-B8F9-767A729DB158}"/>
                    </a:ext>
                  </a:extLst>
                </p:cNvPr>
                <p:cNvSpPr/>
                <p:nvPr/>
              </p:nvSpPr>
              <p:spPr>
                <a:xfrm>
                  <a:off x="1286540" y="1031358"/>
                  <a:ext cx="430530" cy="188595"/>
                </a:xfrm>
                <a:prstGeom prst="rightArrow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</a:ln>
                <a:effectLst>
                  <a:glow rad="63500">
                    <a:srgbClr val="70AD47">
                      <a:satMod val="175000"/>
                      <a:alpha val="40000"/>
                    </a:srgbClr>
                  </a:glow>
                </a:effectLst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lèche droite 58">
                  <a:extLst>
                    <a:ext uri="{FF2B5EF4-FFF2-40B4-BE49-F238E27FC236}">
                      <a16:creationId xmlns="" xmlns:a16="http://schemas.microsoft.com/office/drawing/2014/main" id="{7415E801-1A45-4089-BBCD-0AB8B774AC01}"/>
                    </a:ext>
                  </a:extLst>
                </p:cNvPr>
                <p:cNvSpPr/>
                <p:nvPr/>
              </p:nvSpPr>
              <p:spPr>
                <a:xfrm>
                  <a:off x="2583712" y="1031358"/>
                  <a:ext cx="430530" cy="188595"/>
                </a:xfrm>
                <a:prstGeom prst="rightArrow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</a:ln>
                <a:effectLst>
                  <a:glow rad="63500">
                    <a:srgbClr val="70AD47">
                      <a:satMod val="175000"/>
                      <a:alpha val="40000"/>
                    </a:srgbClr>
                  </a:glow>
                </a:effectLst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lèche à angle droit 60">
                  <a:extLst>
                    <a:ext uri="{FF2B5EF4-FFF2-40B4-BE49-F238E27FC236}">
                      <a16:creationId xmlns="" xmlns:a16="http://schemas.microsoft.com/office/drawing/2014/main" id="{40399A2C-B00F-4070-8680-38401E39304A}"/>
                    </a:ext>
                  </a:extLst>
                </p:cNvPr>
                <p:cNvSpPr/>
                <p:nvPr/>
              </p:nvSpPr>
              <p:spPr>
                <a:xfrm rot="5400000">
                  <a:off x="902343" y="1914651"/>
                  <a:ext cx="509270" cy="737235"/>
                </a:xfrm>
                <a:prstGeom prst="bentUpArrow">
                  <a:avLst>
                    <a:gd name="adj1" fmla="val 25000"/>
                    <a:gd name="adj2" fmla="val 33341"/>
                    <a:gd name="adj3" fmla="val 23146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</a:ln>
                <a:effectLst>
                  <a:glow rad="63500">
                    <a:srgbClr val="70AD47">
                      <a:satMod val="175000"/>
                      <a:alpha val="40000"/>
                    </a:srgbClr>
                  </a:glow>
                </a:effectLst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" name="Flèche à angle droit 60">
                <a:extLst>
                  <a:ext uri="{FF2B5EF4-FFF2-40B4-BE49-F238E27FC236}">
                    <a16:creationId xmlns="" xmlns:a16="http://schemas.microsoft.com/office/drawing/2014/main" id="{AAD252D4-D3DE-421D-BEB2-CB8F4DF41FBE}"/>
                  </a:ext>
                </a:extLst>
              </p:cNvPr>
              <p:cNvSpPr/>
              <p:nvPr/>
            </p:nvSpPr>
            <p:spPr>
              <a:xfrm rot="16200000" flipV="1">
                <a:off x="929241" y="-115589"/>
                <a:ext cx="582099" cy="813278"/>
              </a:xfrm>
              <a:prstGeom prst="bentUpArrow">
                <a:avLst>
                  <a:gd name="adj1" fmla="val 25000"/>
                  <a:gd name="adj2" fmla="val 33341"/>
                  <a:gd name="adj3" fmla="val 23146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</a:ln>
              <a:effectLst>
                <a:glow rad="63500">
                  <a:srgbClr val="70AD47">
                    <a:satMod val="175000"/>
                    <a:alpha val="40000"/>
                  </a:srgbClr>
                </a:glo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" name="Picture 4" descr="Résultat de recherche d'images pour &quot;pgadmin logo png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2" y="3530062"/>
            <a:ext cx="392660" cy="40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09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3FA5A474-49B4-48D5-A826-B54E72508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765" y="547703"/>
            <a:ext cx="7960203" cy="604781"/>
          </a:xfrm>
        </p:spPr>
        <p:txBody>
          <a:bodyPr>
            <a:normAutofit fontScale="90000"/>
          </a:bodyPr>
          <a:lstStyle/>
          <a:p>
            <a:r>
              <a:rPr lang="fr-FR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anose="020F0502020204030204" pitchFamily="34" charset="0"/>
              </a:rPr>
              <a:t>ÉTUDE DU CHANGEMENT CLIMATIQUE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="" xmlns:a16="http://schemas.microsoft.com/office/drawing/2014/main" id="{2FD97D01-A332-4314-B126-C259CBC7B3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60" y="2181321"/>
            <a:ext cx="5986021" cy="42680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aphicFrame>
        <p:nvGraphicFramePr>
          <p:cNvPr id="8" name="Espace réservé du contenu 7">
            <a:extLst>
              <a:ext uri="{FF2B5EF4-FFF2-40B4-BE49-F238E27FC236}">
                <a16:creationId xmlns="" xmlns:a16="http://schemas.microsoft.com/office/drawing/2014/main" id="{4CDE44EE-B780-4783-9A43-BB604C475E25}"/>
              </a:ext>
            </a:extLst>
          </p:cNvPr>
          <p:cNvGraphicFramePr>
            <a:graphicFrameLocks noGrp="1"/>
          </p:cNvGraphicFramePr>
          <p:nvPr>
            <p:ph sz="half" idx="3"/>
            <p:extLst>
              <p:ext uri="{D42A27DB-BD31-4B8C-83A1-F6EECF244321}">
                <p14:modId xmlns:p14="http://schemas.microsoft.com/office/powerpoint/2010/main" val="51460165"/>
              </p:ext>
            </p:extLst>
          </p:nvPr>
        </p:nvGraphicFramePr>
        <p:xfrm>
          <a:off x="7648281" y="2316724"/>
          <a:ext cx="4200524" cy="4144261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599144">
                  <a:extLst>
                    <a:ext uri="{9D8B030D-6E8A-4147-A177-3AD203B41FA5}">
                      <a16:colId xmlns="" xmlns:a16="http://schemas.microsoft.com/office/drawing/2014/main" val="3519498166"/>
                    </a:ext>
                  </a:extLst>
                </a:gridCol>
                <a:gridCol w="1699064">
                  <a:extLst>
                    <a:ext uri="{9D8B030D-6E8A-4147-A177-3AD203B41FA5}">
                      <a16:colId xmlns="" xmlns:a16="http://schemas.microsoft.com/office/drawing/2014/main" val="3106306788"/>
                    </a:ext>
                  </a:extLst>
                </a:gridCol>
                <a:gridCol w="1902316">
                  <a:extLst>
                    <a:ext uri="{9D8B030D-6E8A-4147-A177-3AD203B41FA5}">
                      <a16:colId xmlns="" xmlns:a16="http://schemas.microsoft.com/office/drawing/2014/main" val="551811218"/>
                    </a:ext>
                  </a:extLst>
                </a:gridCol>
              </a:tblGrid>
              <a:tr h="765210">
                <a:tc gridSpan="2">
                  <a:txBody>
                    <a:bodyPr/>
                    <a:lstStyle/>
                    <a:p>
                      <a:endParaRPr lang="fr-FR" sz="28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62" marR="21862" marT="4555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Météo /SAFRAN (</a:t>
                      </a:r>
                      <a:r>
                        <a:rPr lang="fr-FR" sz="900" b="1" dirty="0">
                          <a:solidFill>
                            <a:schemeClr val="tx2"/>
                          </a:solidFill>
                          <a:effectLst/>
                        </a:rPr>
                        <a:t>PUYVALADOR</a:t>
                      </a: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 : 20km)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1959-2018</a:t>
                      </a:r>
                      <a:endParaRPr lang="fr-FR" sz="10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anchor="ctr"/>
                </a:tc>
                <a:extLst>
                  <a:ext uri="{0D108BD9-81ED-4DB2-BD59-A6C34878D82A}">
                    <a16:rowId xmlns="" xmlns:a16="http://schemas.microsoft.com/office/drawing/2014/main" val="2973543923"/>
                  </a:ext>
                </a:extLst>
              </a:tr>
              <a:tr h="441205"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900">
                          <a:effectLst/>
                        </a:rPr>
                        <a:t>Température</a:t>
                      </a:r>
                      <a:endParaRPr lang="fr-F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Température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 maximale</a:t>
                      </a:r>
                      <a:endParaRPr lang="fr-FR" sz="10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16,77°C (Juillet / ÉTÉ)</a:t>
                      </a:r>
                      <a:endParaRPr lang="fr-FR" sz="10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anchor="ctr"/>
                </a:tc>
                <a:extLst>
                  <a:ext uri="{0D108BD9-81ED-4DB2-BD59-A6C34878D82A}">
                    <a16:rowId xmlns="" xmlns:a16="http://schemas.microsoft.com/office/drawing/2014/main" val="2381486867"/>
                  </a:ext>
                </a:extLst>
              </a:tr>
              <a:tr h="44120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Température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minimale</a:t>
                      </a:r>
                      <a:endParaRPr lang="fr-FR" sz="10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>
                          <a:solidFill>
                            <a:schemeClr val="tx2"/>
                          </a:solidFill>
                          <a:effectLst/>
                        </a:rPr>
                        <a:t>1,78°C (Janvier / HIVER)</a:t>
                      </a:r>
                      <a:endParaRPr lang="fr-FR" sz="10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anchor="ctr"/>
                </a:tc>
                <a:extLst>
                  <a:ext uri="{0D108BD9-81ED-4DB2-BD59-A6C34878D82A}">
                    <a16:rowId xmlns="" xmlns:a16="http://schemas.microsoft.com/office/drawing/2014/main" val="2782045555"/>
                  </a:ext>
                </a:extLst>
              </a:tr>
              <a:tr h="22205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Amplitude thermique</a:t>
                      </a:r>
                      <a:endParaRPr lang="fr-FR" sz="10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14,98 (faible)</a:t>
                      </a:r>
                      <a:endParaRPr lang="fr-FR" sz="10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anchor="ctr"/>
                </a:tc>
                <a:extLst>
                  <a:ext uri="{0D108BD9-81ED-4DB2-BD59-A6C34878D82A}">
                    <a16:rowId xmlns="" xmlns:a16="http://schemas.microsoft.com/office/drawing/2014/main" val="907403412"/>
                  </a:ext>
                </a:extLst>
              </a:tr>
              <a:tr h="22205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Température moyenne</a:t>
                      </a:r>
                      <a:endParaRPr lang="fr-FR" sz="10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8,52°C</a:t>
                      </a:r>
                      <a:endParaRPr lang="fr-FR" sz="10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anchor="ctr"/>
                </a:tc>
                <a:extLst>
                  <a:ext uri="{0D108BD9-81ED-4DB2-BD59-A6C34878D82A}">
                    <a16:rowId xmlns="" xmlns:a16="http://schemas.microsoft.com/office/drawing/2014/main" val="1796412259"/>
                  </a:ext>
                </a:extLst>
              </a:tr>
              <a:tr h="41368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Nombre de mois &lt;0°C</a:t>
                      </a:r>
                      <a:endParaRPr lang="fr-FR" sz="10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0 mois négatifs</a:t>
                      </a:r>
                      <a:endParaRPr lang="fr-FR" sz="10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anchor="ctr"/>
                </a:tc>
                <a:extLst>
                  <a:ext uri="{0D108BD9-81ED-4DB2-BD59-A6C34878D82A}">
                    <a16:rowId xmlns="" xmlns:a16="http://schemas.microsoft.com/office/drawing/2014/main" val="2286830799"/>
                  </a:ext>
                </a:extLst>
              </a:tr>
              <a:tr h="234117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900" dirty="0">
                          <a:effectLst/>
                        </a:rPr>
                        <a:t>Précipitation</a:t>
                      </a:r>
                      <a:endParaRPr lang="fr-FR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Somme précipitations</a:t>
                      </a:r>
                      <a:endParaRPr lang="fr-FR" sz="10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1192,118 mm</a:t>
                      </a:r>
                      <a:endParaRPr lang="fr-FR" sz="10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anchor="ctr"/>
                </a:tc>
                <a:extLst>
                  <a:ext uri="{0D108BD9-81ED-4DB2-BD59-A6C34878D82A}">
                    <a16:rowId xmlns="" xmlns:a16="http://schemas.microsoft.com/office/drawing/2014/main" val="3463200536"/>
                  </a:ext>
                </a:extLst>
              </a:tr>
              <a:tr h="40065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Mois ou maximum de Précipitation</a:t>
                      </a:r>
                      <a:endParaRPr lang="fr-FR" sz="10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Avril (122,25 mm)</a:t>
                      </a:r>
                      <a:endParaRPr lang="fr-FR" sz="10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anchor="ctr"/>
                </a:tc>
                <a:extLst>
                  <a:ext uri="{0D108BD9-81ED-4DB2-BD59-A6C34878D82A}">
                    <a16:rowId xmlns="" xmlns:a16="http://schemas.microsoft.com/office/drawing/2014/main" val="692614272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Nombre de « mois secs »</a:t>
                      </a:r>
                      <a:endParaRPr lang="fr-FR" sz="10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0 mois secs</a:t>
                      </a:r>
                      <a:endParaRPr lang="fr-FR" sz="10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anchor="ctr"/>
                </a:tc>
                <a:extLst>
                  <a:ext uri="{0D108BD9-81ED-4DB2-BD59-A6C34878D82A}">
                    <a16:rowId xmlns="" xmlns:a16="http://schemas.microsoft.com/office/drawing/2014/main" val="3071682621"/>
                  </a:ext>
                </a:extLst>
              </a:tr>
              <a:tr h="228808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900">
                          <a:effectLst/>
                        </a:rPr>
                        <a:t>Analyse</a:t>
                      </a:r>
                      <a:endParaRPr lang="fr-F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Hémisphère N/S/Eq.</a:t>
                      </a:r>
                      <a:endParaRPr lang="fr-FR" sz="10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Sud</a:t>
                      </a:r>
                      <a:endParaRPr lang="fr-FR" sz="10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anchor="ctr"/>
                </a:tc>
                <a:extLst>
                  <a:ext uri="{0D108BD9-81ED-4DB2-BD59-A6C34878D82A}">
                    <a16:rowId xmlns="" xmlns:a16="http://schemas.microsoft.com/office/drawing/2014/main" val="3787804764"/>
                  </a:ext>
                </a:extLst>
              </a:tr>
              <a:tr h="44458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Détermination du climat</a:t>
                      </a:r>
                      <a:endParaRPr lang="fr-FR" sz="10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tx2"/>
                          </a:solidFill>
                          <a:effectLst/>
                        </a:rPr>
                        <a:t>Tempéré</a:t>
                      </a:r>
                      <a:endParaRPr lang="fr-FR" sz="10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1862" marR="21862" marT="4555" marB="0" anchor="ctr"/>
                </a:tc>
                <a:extLst>
                  <a:ext uri="{0D108BD9-81ED-4DB2-BD59-A6C34878D82A}">
                    <a16:rowId xmlns="" xmlns:a16="http://schemas.microsoft.com/office/drawing/2014/main" val="2937755764"/>
                  </a:ext>
                </a:extLst>
              </a:tr>
            </a:tbl>
          </a:graphicData>
        </a:graphic>
      </p:graphicFrame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E665E2DE-5C29-44E0-AEC7-66E2F1A4B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1"/>
            <a:ext cx="831010" cy="228599"/>
          </a:xfrm>
        </p:spPr>
        <p:txBody>
          <a:bodyPr/>
          <a:lstStyle/>
          <a:p>
            <a:fld id="{5564783D-868F-4017-952F-FAE5B4667317}" type="slidenum">
              <a:rPr lang="fr-FR" smtClean="0"/>
              <a:t>8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461077" y="1409508"/>
            <a:ext cx="10133891" cy="411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dirty="0"/>
              <a:t>Diagramme Ombrothermique des données SAFRAN sur la période 1959-2018 (</a:t>
            </a:r>
            <a:r>
              <a:rPr lang="fr-FR" sz="1600" b="1" dirty="0"/>
              <a:t>59 ans</a:t>
            </a:r>
            <a:r>
              <a:rPr lang="fr-F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21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581 -0.0044 L -0.09258 -0.003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DC61A26-858E-464F-9D50-FCE06A771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3175" y="352425"/>
            <a:ext cx="6402649" cy="1495427"/>
          </a:xfrm>
        </p:spPr>
        <p:txBody>
          <a:bodyPr>
            <a:noAutofit/>
          </a:bodyPr>
          <a:lstStyle/>
          <a:p>
            <a:pPr algn="ctr"/>
            <a:r>
              <a:rPr lang="fr-FR" sz="28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anose="020F0502020204030204" pitchFamily="34" charset="0"/>
              </a:rPr>
              <a:t>COMPARAISON TEMPÉRATURE  LOCALE VS </a:t>
            </a:r>
            <a:br>
              <a:rPr lang="fr-FR" sz="28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anose="020F0502020204030204" pitchFamily="34" charset="0"/>
              </a:rPr>
            </a:br>
            <a:r>
              <a:rPr lang="fr-FR" sz="28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anose="020F0502020204030204" pitchFamily="34" charset="0"/>
              </a:rPr>
              <a:t>TEMPÉRATURE  SAFRAN 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="" xmlns:a16="http://schemas.microsoft.com/office/drawing/2014/main" id="{85C14218-F718-456A-B401-A452DFA39BE5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8963025" y="2446514"/>
            <a:ext cx="3003688" cy="3143489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fr-F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DURÉE</a:t>
            </a:r>
            <a:r>
              <a:rPr lang="fr-FR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: 3 mois</a:t>
            </a:r>
          </a:p>
          <a:p>
            <a:pPr algn="just">
              <a:lnSpc>
                <a:spcPct val="150000"/>
              </a:lnSpc>
            </a:pPr>
            <a:r>
              <a:rPr lang="fr-F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Température minimale (SAFRAN) </a:t>
            </a:r>
            <a:r>
              <a:rPr lang="fr-FR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: -0,46°C</a:t>
            </a:r>
          </a:p>
          <a:p>
            <a:pPr algn="just">
              <a:lnSpc>
                <a:spcPct val="150000"/>
              </a:lnSpc>
            </a:pPr>
            <a:r>
              <a:rPr lang="fr-F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Température minimale (Locale) </a:t>
            </a:r>
            <a:r>
              <a:rPr lang="fr-FR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:-5,04°C</a:t>
            </a:r>
          </a:p>
          <a:p>
            <a:pPr algn="just">
              <a:lnSpc>
                <a:spcPct val="150000"/>
              </a:lnSpc>
            </a:pPr>
            <a:r>
              <a:rPr lang="fr-F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Unité </a:t>
            </a:r>
            <a:r>
              <a:rPr lang="fr-FR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: °C/J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12A53971-06A2-42A6-B8BE-06DFEC40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1"/>
            <a:ext cx="831010" cy="228599"/>
          </a:xfrm>
        </p:spPr>
        <p:txBody>
          <a:bodyPr/>
          <a:lstStyle/>
          <a:p>
            <a:fld id="{5564783D-868F-4017-952F-FAE5B4667317}" type="slidenum">
              <a:rPr lang="fr-FR" smtClean="0"/>
              <a:t>9</a:t>
            </a:fld>
            <a:endParaRPr lang="fr-FR"/>
          </a:p>
        </p:txBody>
      </p:sp>
      <p:pic>
        <p:nvPicPr>
          <p:cNvPr id="6146" name="Picture 2" descr="F:\PROJET-S3\Dossier de traitement\traitement Meteo\image use\comparaison journalière 2018-10 à 2018-1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52649"/>
            <a:ext cx="7464425" cy="42222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150" name="Picture 6" descr="Résultat de recherche d'images pour &quot;temperature gif&quot;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5" y="695326"/>
            <a:ext cx="1314449" cy="131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61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4">
  <a:themeElements>
    <a:clrScheme name="Personnalisé 2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7EB369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ssentie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ème4" id="{F467B3FF-0859-4586-8014-D0DC6BDFE074}" vid="{55D60039-282D-4E0A-9DAE-9073B40B4C5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1304</TotalTime>
  <Words>663</Words>
  <Application>Microsoft Office PowerPoint</Application>
  <PresentationFormat>Personnalisé</PresentationFormat>
  <Paragraphs>186</Paragraphs>
  <Slides>19</Slides>
  <Notes>5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1" baseType="lpstr">
      <vt:lpstr>Thème4</vt:lpstr>
      <vt:lpstr>Document</vt:lpstr>
      <vt:lpstr>Projet S3</vt:lpstr>
      <vt:lpstr>PLAN</vt:lpstr>
      <vt:lpstr>INTRODUCTION</vt:lpstr>
      <vt:lpstr>MÉTHODOLOGIE DE TRAVAIL</vt:lpstr>
      <vt:lpstr>PRÉSENTATION DE LA ZONE D’ÉTUDE</vt:lpstr>
      <vt:lpstr>PRÉSENTATION DES APPAREILS </vt:lpstr>
      <vt:lpstr>TRAITEMENT DES DONNÉES</vt:lpstr>
      <vt:lpstr>ÉTUDE DU CHANGEMENT CLIMATIQUE</vt:lpstr>
      <vt:lpstr>COMPARAISON TEMPÉRATURE  LOCALE VS  TEMPÉRATURE  SAFRAN </vt:lpstr>
      <vt:lpstr>COMPARAISON PRÉCIPITATION LOCALE VS  PRÉCIPITATION SAFRAN </vt:lpstr>
      <vt:lpstr>TEST DE NORMALITÉ</vt:lpstr>
      <vt:lpstr>TEST D’ANOVA</vt:lpstr>
      <vt:lpstr>TEST D’INDÉPENDANCE</vt:lpstr>
      <vt:lpstr>ANALYSE EN COMPOSANTE PRINCIPALE</vt:lpstr>
      <vt:lpstr>ANALYSE EN COMPOSANTE PRINCIPALE</vt:lpstr>
      <vt:lpstr>CLASSIFICATION HIÉRARCHIQUE</vt:lpstr>
      <vt:lpstr>COMPARAISON DES DÉBITS AU SEIN DU COUPLE 2: PINATA</vt:lpstr>
      <vt:lpstr>CONCLUSION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Jéros</dc:creator>
  <cp:lastModifiedBy>AHLAL ZAHRA</cp:lastModifiedBy>
  <cp:revision>98</cp:revision>
  <dcterms:created xsi:type="dcterms:W3CDTF">2020-01-11T12:25:33Z</dcterms:created>
  <dcterms:modified xsi:type="dcterms:W3CDTF">2020-01-17T12:31:55Z</dcterms:modified>
</cp:coreProperties>
</file>